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4" r:id="rId3"/>
    <p:sldId id="285" r:id="rId4"/>
    <p:sldId id="286" r:id="rId5"/>
    <p:sldId id="287" r:id="rId6"/>
    <p:sldId id="317" r:id="rId7"/>
    <p:sldId id="318" r:id="rId8"/>
    <p:sldId id="316" r:id="rId9"/>
    <p:sldId id="315" r:id="rId10"/>
    <p:sldId id="269" r:id="rId11"/>
    <p:sldId id="281" r:id="rId12"/>
    <p:sldId id="304" r:id="rId13"/>
    <p:sldId id="308" r:id="rId14"/>
    <p:sldId id="306" r:id="rId15"/>
    <p:sldId id="295" r:id="rId16"/>
    <p:sldId id="307" r:id="rId17"/>
    <p:sldId id="296" r:id="rId18"/>
    <p:sldId id="310" r:id="rId19"/>
    <p:sldId id="309" r:id="rId20"/>
    <p:sldId id="319" r:id="rId21"/>
    <p:sldId id="297" r:id="rId22"/>
    <p:sldId id="298" r:id="rId23"/>
    <p:sldId id="311" r:id="rId24"/>
    <p:sldId id="312" r:id="rId25"/>
    <p:sldId id="299" r:id="rId26"/>
    <p:sldId id="313" r:id="rId27"/>
    <p:sldId id="300" r:id="rId28"/>
    <p:sldId id="301" r:id="rId29"/>
    <p:sldId id="303" r:id="rId30"/>
    <p:sldId id="302" r:id="rId31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1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C7E0"/>
    <a:srgbClr val="660066"/>
    <a:srgbClr val="0066FF"/>
    <a:srgbClr val="996633"/>
    <a:srgbClr val="009900"/>
    <a:srgbClr val="FF000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，两项小型内容和一项型大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CC7E0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b="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  <a:pPr lvl="0" eaLnBrk="1" hangingPunct="1"/>
              <a:t>‹#›</a:t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/>
          </p:nvPr>
        </p:nvSpPr>
        <p:spPr>
          <a:xfrm>
            <a:off x="684213" y="981075"/>
            <a:ext cx="7772400" cy="5256237"/>
          </a:xfrm>
          <a:ln/>
        </p:spPr>
        <p:txBody>
          <a:bodyPr vert="horz" wrap="square" lIns="91440" tIns="45720" rIns="91440" bIns="45720" anchor="ctr"/>
          <a:lstStyle/>
          <a:p>
            <a:pPr algn="l" eaLnBrk="1" hangingPunct="1"/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en-US" altLang="zh-CN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en-US" altLang="zh-CN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  <a:t>第</a:t>
            </a: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>五章　</a:t>
            </a:r>
            <a:r>
              <a:rPr lang="en-US" altLang="zh-CN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en-US" altLang="zh-CN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en-US" altLang="zh-CN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  <a:t>   </a:t>
            </a:r>
            <a:r>
              <a:rPr lang="zh-CN" altLang="en-US" sz="7200" b="1" dirty="0" smtClean="0">
                <a:solidFill>
                  <a:srgbClr val="FF0000"/>
                </a:solidFill>
                <a:ea typeface="黑体" panose="02010609060101010101" pitchFamily="2" charset="-122"/>
              </a:rPr>
              <a:t>中</a:t>
            </a: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>国的地理差异</a:t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7200" b="1" dirty="0">
                <a:solidFill>
                  <a:srgbClr val="FF0000"/>
                </a:solidFill>
                <a:ea typeface="黑体" panose="02010609060101010101" pitchFamily="2" charset="-122"/>
              </a:rPr>
            </a:br>
            <a:r>
              <a:rPr lang="zh-CN" altLang="en-US" sz="6600" dirty="0">
                <a:solidFill>
                  <a:srgbClr val="FF0000"/>
                </a:solidFill>
                <a:ea typeface="黑体" panose="02010609060101010101" pitchFamily="2" charset="-122"/>
              </a:rPr>
              <a:t/>
            </a:r>
            <a:br>
              <a:rPr lang="zh-CN" altLang="en-US" sz="6600" dirty="0">
                <a:solidFill>
                  <a:srgbClr val="FF0000"/>
                </a:solidFill>
                <a:ea typeface="黑体" panose="02010609060101010101" pitchFamily="2" charset="-122"/>
              </a:rPr>
            </a:br>
            <a:endParaRPr lang="zh-CN" altLang="en-US" sz="6600" dirty="0">
              <a:solidFill>
                <a:srgbClr val="FF0000"/>
              </a:solidFill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/>
          </p:cNvSpPr>
          <p:nvPr>
            <p:ph idx="1"/>
          </p:nvPr>
        </p:nvSpPr>
        <p:spPr>
          <a:xfrm>
            <a:off x="539750" y="2636838"/>
            <a:ext cx="8229600" cy="3201987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zh-CN" altLang="en-US" sz="4000" b="1" dirty="0">
                <a:solidFill>
                  <a:srgbClr val="660066"/>
                </a:solidFill>
                <a:ea typeface="华文行楷" pitchFamily="2" charset="-122"/>
              </a:rPr>
              <a:t>　　　根据不同的</a:t>
            </a:r>
            <a:r>
              <a:rPr lang="zh-CN" altLang="en-US" sz="4400" b="1" u="sng" dirty="0">
                <a:solidFill>
                  <a:srgbClr val="FF0000"/>
                </a:solidFill>
                <a:ea typeface="隶书" pitchFamily="49" charset="-122"/>
              </a:rPr>
              <a:t>需要</a:t>
            </a:r>
            <a:r>
              <a:rPr lang="zh-CN" altLang="en-US" sz="4000" b="1" dirty="0">
                <a:solidFill>
                  <a:srgbClr val="660066"/>
                </a:solidFill>
                <a:ea typeface="华文行楷" pitchFamily="2" charset="-122"/>
              </a:rPr>
              <a:t>，可以划分出不同的地理区域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/>
          <p:nvPr/>
        </p:nvSpPr>
        <p:spPr>
          <a:xfrm>
            <a:off x="1066800" y="990600"/>
            <a:ext cx="7616825" cy="15541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zh-CN" altLang="en-US" sz="3200" dirty="0">
                <a:latin typeface="Times New Roman" panose="02020603050405020304" pitchFamily="18" charset="0"/>
              </a:rPr>
              <a:t>假如你的一位美国朋友想给你寄信，你能</a:t>
            </a:r>
          </a:p>
          <a:p>
            <a:pPr algn="l"/>
            <a:endParaRPr lang="zh-CN" altLang="en-US" sz="3200" dirty="0">
              <a:latin typeface="Times New Roman" panose="02020603050405020304" pitchFamily="18" charset="0"/>
            </a:endParaRPr>
          </a:p>
          <a:p>
            <a:pPr algn="l"/>
            <a:r>
              <a:rPr lang="zh-CN" altLang="en-US" sz="3200" dirty="0">
                <a:latin typeface="Times New Roman" panose="02020603050405020304" pitchFamily="18" charset="0"/>
              </a:rPr>
              <a:t>告诉他你的详细地址吗？</a:t>
            </a:r>
          </a:p>
        </p:txBody>
      </p:sp>
      <p:sp>
        <p:nvSpPr>
          <p:cNvPr id="81923" name="Text Box 3"/>
          <p:cNvSpPr txBox="1"/>
          <p:nvPr/>
        </p:nvSpPr>
        <p:spPr>
          <a:xfrm>
            <a:off x="990600" y="1752600"/>
            <a:ext cx="8153400" cy="4392613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altLang="zh-CN" sz="3600" dirty="0">
              <a:latin typeface="Times New Roman" panose="02020603050405020304" pitchFamily="18" charset="0"/>
              <a:ea typeface="楷体_GB2312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3600" dirty="0">
                <a:solidFill>
                  <a:srgbClr val="0000FF"/>
                </a:solidFill>
                <a:latin typeface="Times New Roman" panose="02020603050405020304" pitchFamily="18" charset="0"/>
                <a:ea typeface="楷体_GB2312" pitchFamily="49" charset="-122"/>
              </a:rPr>
              <a:t>三级行政区划</a:t>
            </a:r>
          </a:p>
          <a:p>
            <a:pPr algn="l"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省（自治区、直辖市）</a:t>
            </a:r>
            <a:r>
              <a:rPr lang="en-US" altLang="zh-CN" sz="32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3200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一</a:t>
            </a: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级行政区划</a:t>
            </a:r>
          </a:p>
          <a:p>
            <a:pPr algn="l"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 县（自治县、市） </a:t>
            </a:r>
            <a:r>
              <a:rPr lang="en-US" altLang="zh-CN" sz="32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3200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二</a:t>
            </a: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级行政区划</a:t>
            </a:r>
          </a:p>
          <a:p>
            <a:pPr algn="l"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乡（镇）</a:t>
            </a:r>
            <a:r>
              <a:rPr lang="en-US" altLang="zh-CN" sz="32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3200" dirty="0">
                <a:solidFill>
                  <a:srgbClr val="FF3300"/>
                </a:solidFill>
                <a:latin typeface="Times New Roman" panose="02020603050405020304" pitchFamily="18" charset="0"/>
                <a:ea typeface="楷体_GB2312" pitchFamily="49" charset="-122"/>
              </a:rPr>
              <a:t>三</a:t>
            </a:r>
            <a:r>
              <a:rPr lang="zh-CN" altLang="en-US" sz="3200" dirty="0">
                <a:latin typeface="Times New Roman" panose="02020603050405020304" pitchFamily="18" charset="0"/>
                <a:ea typeface="楷体_GB2312" pitchFamily="49" charset="-122"/>
              </a:rPr>
              <a:t>级行政区划</a:t>
            </a:r>
          </a:p>
          <a:p>
            <a:pPr algn="l">
              <a:spcBef>
                <a:spcPct val="50000"/>
              </a:spcBef>
            </a:pPr>
            <a:endParaRPr lang="en-US" altLang="zh-CN" sz="3200" dirty="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1924" name="AutoShape 4"/>
          <p:cNvSpPr/>
          <p:nvPr/>
        </p:nvSpPr>
        <p:spPr>
          <a:xfrm>
            <a:off x="609600" y="3657600"/>
            <a:ext cx="457200" cy="1905000"/>
          </a:xfrm>
          <a:prstGeom prst="leftBrace">
            <a:avLst>
              <a:gd name="adj1" fmla="val 34722"/>
              <a:gd name="adj2" fmla="val 50000"/>
            </a:avLst>
          </a:prstGeom>
          <a:noFill/>
          <a:ln w="12700" cap="sq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  <p:txBody>
          <a:bodyPr wrap="none" anchor="ctr"/>
          <a:lstStyle/>
          <a:p>
            <a:pPr algn="l">
              <a:spcBef>
                <a:spcPct val="50000"/>
              </a:spcBef>
            </a:pPr>
            <a:endParaRPr lang="zh-CN" altLang="zh-CN" sz="2400" b="0" dirty="0">
              <a:latin typeface="Times New Roman" panose="02020603050405020304" pitchFamily="18" charset="0"/>
            </a:endParaRPr>
          </a:p>
        </p:txBody>
      </p:sp>
      <p:sp>
        <p:nvSpPr>
          <p:cNvPr id="81925" name="Text Box 5"/>
          <p:cNvSpPr txBox="1"/>
          <p:nvPr/>
        </p:nvSpPr>
        <p:spPr>
          <a:xfrm>
            <a:off x="1143000" y="5638800"/>
            <a:ext cx="6561138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400" dirty="0">
                <a:latin typeface="Times New Roman" panose="02020603050405020304" pitchFamily="18" charset="0"/>
              </a:rPr>
              <a:t>    </a:t>
            </a:r>
            <a:r>
              <a:rPr lang="zh-CN" altLang="en-US" sz="2800" dirty="0">
                <a:solidFill>
                  <a:srgbClr val="FF3300"/>
                </a:solidFill>
                <a:latin typeface="Times New Roman" panose="02020603050405020304" pitchFamily="18" charset="0"/>
              </a:rPr>
              <a:t>同一类型的区域，还可划分出不同尺度</a:t>
            </a:r>
          </a:p>
          <a:p>
            <a:pPr algn="l"/>
            <a:r>
              <a:rPr lang="zh-CN" altLang="en-US" sz="2800" dirty="0">
                <a:solidFill>
                  <a:srgbClr val="FF3300"/>
                </a:solidFill>
                <a:latin typeface="Times New Roman" panose="02020603050405020304" pitchFamily="18" charset="0"/>
              </a:rPr>
              <a:t>或不同级别的区域。</a:t>
            </a:r>
          </a:p>
        </p:txBody>
      </p:sp>
      <p:pic>
        <p:nvPicPr>
          <p:cNvPr id="12294" name="Picture 6" descr="026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0"/>
            <a:ext cx="1295400" cy="881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/>
      <p:bldP spid="81924" grpId="0" animBg="1"/>
      <p:bldP spid="819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lstStyle/>
          <a:p>
            <a:pPr algn="l" eaLnBrk="1" hangingPunct="1"/>
            <a:r>
              <a:rPr lang="zh-CN" altLang="en-US" sz="5400" b="1" dirty="0">
                <a:ea typeface="黑体" panose="02010609060101010101" pitchFamily="2" charset="-122"/>
              </a:rPr>
              <a:t>　四大区域的划分</a:t>
            </a:r>
          </a:p>
        </p:txBody>
      </p:sp>
      <p:sp>
        <p:nvSpPr>
          <p:cNvPr id="56323" name="Rectangle 3"/>
          <p:cNvSpPr>
            <a:spLocks noGrp="1"/>
          </p:cNvSpPr>
          <p:nvPr>
            <p:ph idx="1"/>
          </p:nvPr>
        </p:nvSpPr>
        <p:spPr>
          <a:xfrm>
            <a:off x="1979613" y="1700213"/>
            <a:ext cx="5689600" cy="4205287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Blip>
                <a:blip r:embed="rId2"/>
              </a:buBlip>
            </a:pPr>
            <a:r>
              <a:rPr lang="zh-CN" altLang="en-US" sz="4800" dirty="0">
                <a:solidFill>
                  <a:srgbClr val="FF0000"/>
                </a:solidFill>
                <a:ea typeface="华文新魏" pitchFamily="2" charset="-122"/>
              </a:rPr>
              <a:t>北方地区</a:t>
            </a:r>
          </a:p>
          <a:p>
            <a:pPr eaLnBrk="1" hangingPunct="1">
              <a:buBlip>
                <a:blip r:embed="rId2"/>
              </a:buBlip>
            </a:pPr>
            <a:r>
              <a:rPr lang="zh-CN" altLang="en-US" sz="4800" dirty="0">
                <a:solidFill>
                  <a:srgbClr val="FF0000"/>
                </a:solidFill>
                <a:ea typeface="华文新魏" pitchFamily="2" charset="-122"/>
              </a:rPr>
              <a:t>南方地区</a:t>
            </a:r>
          </a:p>
          <a:p>
            <a:pPr eaLnBrk="1" hangingPunct="1">
              <a:buBlip>
                <a:blip r:embed="rId2"/>
              </a:buBlip>
            </a:pPr>
            <a:r>
              <a:rPr lang="zh-CN" altLang="en-US" sz="4800" dirty="0">
                <a:solidFill>
                  <a:srgbClr val="FF0000"/>
                </a:solidFill>
                <a:ea typeface="华文新魏" pitchFamily="2" charset="-122"/>
              </a:rPr>
              <a:t>西北地区</a:t>
            </a:r>
          </a:p>
          <a:p>
            <a:pPr eaLnBrk="1" hangingPunct="1">
              <a:buBlip>
                <a:blip r:embed="rId2"/>
              </a:buBlip>
            </a:pPr>
            <a:r>
              <a:rPr lang="zh-CN" altLang="en-US" sz="4800" dirty="0">
                <a:solidFill>
                  <a:srgbClr val="FF0000"/>
                </a:solidFill>
                <a:ea typeface="华文新魏" pitchFamily="2" charset="-122"/>
              </a:rPr>
              <a:t>青藏地区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tuc1045"/>
          <p:cNvPicPr>
            <a:picLocks noGrp="1" noChangeAspect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-100012"/>
            <a:ext cx="9144000" cy="7493000"/>
          </a:xfrm>
          <a:ln/>
        </p:spPr>
      </p:pic>
      <p:sp>
        <p:nvSpPr>
          <p:cNvPr id="14339" name="Freeform 3">
            <a:hlinkClick r:id="" action="ppaction://noaction"/>
          </p:cNvPr>
          <p:cNvSpPr/>
          <p:nvPr/>
        </p:nvSpPr>
        <p:spPr>
          <a:xfrm>
            <a:off x="4727575" y="-50800"/>
            <a:ext cx="4202113" cy="4164013"/>
          </a:xfrm>
          <a:custGeom>
            <a:avLst/>
            <a:gdLst>
              <a:gd name="txL" fmla="*/ 0 w 2647"/>
              <a:gd name="txT" fmla="*/ 0 h 2623"/>
              <a:gd name="txR" fmla="*/ 2647 w 2647"/>
              <a:gd name="txB" fmla="*/ 2623 h 2623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647" h="2623">
                <a:moveTo>
                  <a:pt x="1308" y="423"/>
                </a:moveTo>
                <a:cubicBezTo>
                  <a:pt x="1308" y="468"/>
                  <a:pt x="1376" y="454"/>
                  <a:pt x="1399" y="514"/>
                </a:cubicBezTo>
                <a:cubicBezTo>
                  <a:pt x="1422" y="574"/>
                  <a:pt x="1421" y="733"/>
                  <a:pt x="1444" y="786"/>
                </a:cubicBezTo>
                <a:cubicBezTo>
                  <a:pt x="1467" y="839"/>
                  <a:pt x="1505" y="838"/>
                  <a:pt x="1535" y="831"/>
                </a:cubicBezTo>
                <a:cubicBezTo>
                  <a:pt x="1565" y="824"/>
                  <a:pt x="1596" y="756"/>
                  <a:pt x="1626" y="741"/>
                </a:cubicBezTo>
                <a:cubicBezTo>
                  <a:pt x="1656" y="726"/>
                  <a:pt x="1709" y="718"/>
                  <a:pt x="1716" y="741"/>
                </a:cubicBezTo>
                <a:cubicBezTo>
                  <a:pt x="1723" y="764"/>
                  <a:pt x="1678" y="809"/>
                  <a:pt x="1671" y="877"/>
                </a:cubicBezTo>
                <a:cubicBezTo>
                  <a:pt x="1664" y="945"/>
                  <a:pt x="1678" y="1081"/>
                  <a:pt x="1671" y="1149"/>
                </a:cubicBezTo>
                <a:cubicBezTo>
                  <a:pt x="1664" y="1217"/>
                  <a:pt x="1694" y="1224"/>
                  <a:pt x="1626" y="1285"/>
                </a:cubicBezTo>
                <a:cubicBezTo>
                  <a:pt x="1558" y="1346"/>
                  <a:pt x="1384" y="1444"/>
                  <a:pt x="1263" y="1512"/>
                </a:cubicBezTo>
                <a:cubicBezTo>
                  <a:pt x="1142" y="1580"/>
                  <a:pt x="983" y="1648"/>
                  <a:pt x="900" y="1693"/>
                </a:cubicBezTo>
                <a:cubicBezTo>
                  <a:pt x="817" y="1738"/>
                  <a:pt x="817" y="1754"/>
                  <a:pt x="764" y="1784"/>
                </a:cubicBezTo>
                <a:cubicBezTo>
                  <a:pt x="711" y="1814"/>
                  <a:pt x="635" y="1844"/>
                  <a:pt x="582" y="1874"/>
                </a:cubicBezTo>
                <a:cubicBezTo>
                  <a:pt x="529" y="1904"/>
                  <a:pt x="514" y="1935"/>
                  <a:pt x="446" y="1965"/>
                </a:cubicBezTo>
                <a:cubicBezTo>
                  <a:pt x="378" y="1995"/>
                  <a:pt x="242" y="2041"/>
                  <a:pt x="174" y="2056"/>
                </a:cubicBezTo>
                <a:cubicBezTo>
                  <a:pt x="106" y="2071"/>
                  <a:pt x="53" y="2033"/>
                  <a:pt x="38" y="2056"/>
                </a:cubicBezTo>
                <a:cubicBezTo>
                  <a:pt x="23" y="2079"/>
                  <a:pt x="68" y="2147"/>
                  <a:pt x="83" y="2192"/>
                </a:cubicBezTo>
                <a:cubicBezTo>
                  <a:pt x="98" y="2237"/>
                  <a:pt x="121" y="2283"/>
                  <a:pt x="129" y="2328"/>
                </a:cubicBezTo>
                <a:cubicBezTo>
                  <a:pt x="137" y="2373"/>
                  <a:pt x="122" y="2419"/>
                  <a:pt x="129" y="2464"/>
                </a:cubicBezTo>
                <a:cubicBezTo>
                  <a:pt x="136" y="2509"/>
                  <a:pt x="0" y="2577"/>
                  <a:pt x="174" y="2600"/>
                </a:cubicBezTo>
                <a:cubicBezTo>
                  <a:pt x="348" y="2623"/>
                  <a:pt x="975" y="2608"/>
                  <a:pt x="1172" y="2600"/>
                </a:cubicBezTo>
                <a:cubicBezTo>
                  <a:pt x="1369" y="2592"/>
                  <a:pt x="1256" y="2600"/>
                  <a:pt x="1354" y="2555"/>
                </a:cubicBezTo>
                <a:cubicBezTo>
                  <a:pt x="1452" y="2510"/>
                  <a:pt x="1717" y="2381"/>
                  <a:pt x="1762" y="2328"/>
                </a:cubicBezTo>
                <a:cubicBezTo>
                  <a:pt x="1807" y="2275"/>
                  <a:pt x="1641" y="2275"/>
                  <a:pt x="1626" y="2237"/>
                </a:cubicBezTo>
                <a:cubicBezTo>
                  <a:pt x="1611" y="2199"/>
                  <a:pt x="1626" y="2146"/>
                  <a:pt x="1671" y="2101"/>
                </a:cubicBezTo>
                <a:cubicBezTo>
                  <a:pt x="1716" y="2056"/>
                  <a:pt x="1860" y="2010"/>
                  <a:pt x="1898" y="1965"/>
                </a:cubicBezTo>
                <a:cubicBezTo>
                  <a:pt x="1936" y="1920"/>
                  <a:pt x="1928" y="1844"/>
                  <a:pt x="1898" y="1829"/>
                </a:cubicBezTo>
                <a:cubicBezTo>
                  <a:pt x="1868" y="1814"/>
                  <a:pt x="1761" y="1851"/>
                  <a:pt x="1716" y="1874"/>
                </a:cubicBezTo>
                <a:cubicBezTo>
                  <a:pt x="1671" y="1897"/>
                  <a:pt x="1656" y="1965"/>
                  <a:pt x="1626" y="1965"/>
                </a:cubicBezTo>
                <a:cubicBezTo>
                  <a:pt x="1596" y="1965"/>
                  <a:pt x="1565" y="1881"/>
                  <a:pt x="1535" y="1874"/>
                </a:cubicBezTo>
                <a:cubicBezTo>
                  <a:pt x="1505" y="1867"/>
                  <a:pt x="1467" y="1935"/>
                  <a:pt x="1444" y="1920"/>
                </a:cubicBezTo>
                <a:cubicBezTo>
                  <a:pt x="1421" y="1905"/>
                  <a:pt x="1384" y="1814"/>
                  <a:pt x="1399" y="1784"/>
                </a:cubicBezTo>
                <a:cubicBezTo>
                  <a:pt x="1414" y="1754"/>
                  <a:pt x="1475" y="1791"/>
                  <a:pt x="1535" y="1738"/>
                </a:cubicBezTo>
                <a:cubicBezTo>
                  <a:pt x="1595" y="1685"/>
                  <a:pt x="1724" y="1481"/>
                  <a:pt x="1762" y="1466"/>
                </a:cubicBezTo>
                <a:cubicBezTo>
                  <a:pt x="1800" y="1451"/>
                  <a:pt x="1770" y="1603"/>
                  <a:pt x="1762" y="1648"/>
                </a:cubicBezTo>
                <a:cubicBezTo>
                  <a:pt x="1754" y="1693"/>
                  <a:pt x="1678" y="1753"/>
                  <a:pt x="1716" y="1738"/>
                </a:cubicBezTo>
                <a:cubicBezTo>
                  <a:pt x="1754" y="1723"/>
                  <a:pt x="1921" y="1632"/>
                  <a:pt x="1989" y="1557"/>
                </a:cubicBezTo>
                <a:cubicBezTo>
                  <a:pt x="2057" y="1482"/>
                  <a:pt x="2087" y="1330"/>
                  <a:pt x="2125" y="1285"/>
                </a:cubicBezTo>
                <a:cubicBezTo>
                  <a:pt x="2163" y="1240"/>
                  <a:pt x="2192" y="1300"/>
                  <a:pt x="2215" y="1285"/>
                </a:cubicBezTo>
                <a:cubicBezTo>
                  <a:pt x="2238" y="1270"/>
                  <a:pt x="2238" y="1217"/>
                  <a:pt x="2261" y="1194"/>
                </a:cubicBezTo>
                <a:cubicBezTo>
                  <a:pt x="2284" y="1171"/>
                  <a:pt x="2328" y="1172"/>
                  <a:pt x="2351" y="1149"/>
                </a:cubicBezTo>
                <a:cubicBezTo>
                  <a:pt x="2374" y="1126"/>
                  <a:pt x="2374" y="1058"/>
                  <a:pt x="2397" y="1058"/>
                </a:cubicBezTo>
                <a:cubicBezTo>
                  <a:pt x="2420" y="1058"/>
                  <a:pt x="2480" y="1194"/>
                  <a:pt x="2487" y="1149"/>
                </a:cubicBezTo>
                <a:cubicBezTo>
                  <a:pt x="2494" y="1104"/>
                  <a:pt x="2434" y="846"/>
                  <a:pt x="2442" y="786"/>
                </a:cubicBezTo>
                <a:cubicBezTo>
                  <a:pt x="2450" y="726"/>
                  <a:pt x="2503" y="862"/>
                  <a:pt x="2533" y="786"/>
                </a:cubicBezTo>
                <a:cubicBezTo>
                  <a:pt x="2563" y="710"/>
                  <a:pt x="2647" y="377"/>
                  <a:pt x="2624" y="332"/>
                </a:cubicBezTo>
                <a:cubicBezTo>
                  <a:pt x="2601" y="287"/>
                  <a:pt x="2473" y="506"/>
                  <a:pt x="2397" y="514"/>
                </a:cubicBezTo>
                <a:cubicBezTo>
                  <a:pt x="2321" y="522"/>
                  <a:pt x="2230" y="401"/>
                  <a:pt x="2170" y="378"/>
                </a:cubicBezTo>
                <a:cubicBezTo>
                  <a:pt x="2110" y="355"/>
                  <a:pt x="2094" y="431"/>
                  <a:pt x="2034" y="378"/>
                </a:cubicBezTo>
                <a:cubicBezTo>
                  <a:pt x="1974" y="325"/>
                  <a:pt x="1883" y="120"/>
                  <a:pt x="1807" y="60"/>
                </a:cubicBezTo>
                <a:cubicBezTo>
                  <a:pt x="1731" y="0"/>
                  <a:pt x="1663" y="0"/>
                  <a:pt x="1580" y="15"/>
                </a:cubicBezTo>
                <a:cubicBezTo>
                  <a:pt x="1497" y="30"/>
                  <a:pt x="1338" y="113"/>
                  <a:pt x="1308" y="151"/>
                </a:cubicBezTo>
                <a:cubicBezTo>
                  <a:pt x="1278" y="189"/>
                  <a:pt x="1406" y="197"/>
                  <a:pt x="1399" y="242"/>
                </a:cubicBezTo>
                <a:cubicBezTo>
                  <a:pt x="1392" y="287"/>
                  <a:pt x="1308" y="378"/>
                  <a:pt x="1308" y="423"/>
                </a:cubicBezTo>
                <a:close/>
              </a:path>
            </a:pathLst>
          </a:custGeom>
          <a:solidFill>
            <a:schemeClr val="tx2">
              <a:alpha val="100000"/>
            </a:schemeClr>
          </a:solidFill>
          <a:ln w="762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Freeform 4">
            <a:hlinkClick r:id="" action="ppaction://noaction"/>
          </p:cNvPr>
          <p:cNvSpPr/>
          <p:nvPr/>
        </p:nvSpPr>
        <p:spPr>
          <a:xfrm>
            <a:off x="468313" y="549275"/>
            <a:ext cx="7043737" cy="2687638"/>
          </a:xfrm>
          <a:custGeom>
            <a:avLst/>
            <a:gdLst>
              <a:gd name="txL" fmla="*/ 0 w 4437"/>
              <a:gd name="txT" fmla="*/ 0 h 1693"/>
              <a:gd name="txR" fmla="*/ 4437 w 4437"/>
              <a:gd name="txB" fmla="*/ 1693 h 1693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4437" h="1693">
                <a:moveTo>
                  <a:pt x="3961" y="8"/>
                </a:moveTo>
                <a:cubicBezTo>
                  <a:pt x="3938" y="16"/>
                  <a:pt x="3945" y="84"/>
                  <a:pt x="3915" y="99"/>
                </a:cubicBezTo>
                <a:cubicBezTo>
                  <a:pt x="3885" y="114"/>
                  <a:pt x="3809" y="69"/>
                  <a:pt x="3779" y="99"/>
                </a:cubicBezTo>
                <a:cubicBezTo>
                  <a:pt x="3749" y="129"/>
                  <a:pt x="3734" y="235"/>
                  <a:pt x="3734" y="280"/>
                </a:cubicBezTo>
                <a:cubicBezTo>
                  <a:pt x="3734" y="325"/>
                  <a:pt x="3749" y="363"/>
                  <a:pt x="3779" y="371"/>
                </a:cubicBezTo>
                <a:cubicBezTo>
                  <a:pt x="3809" y="379"/>
                  <a:pt x="3862" y="326"/>
                  <a:pt x="3915" y="326"/>
                </a:cubicBezTo>
                <a:cubicBezTo>
                  <a:pt x="3968" y="326"/>
                  <a:pt x="4067" y="348"/>
                  <a:pt x="4097" y="371"/>
                </a:cubicBezTo>
                <a:cubicBezTo>
                  <a:pt x="4127" y="394"/>
                  <a:pt x="4120" y="447"/>
                  <a:pt x="4097" y="462"/>
                </a:cubicBezTo>
                <a:cubicBezTo>
                  <a:pt x="4074" y="477"/>
                  <a:pt x="3999" y="455"/>
                  <a:pt x="3961" y="462"/>
                </a:cubicBezTo>
                <a:cubicBezTo>
                  <a:pt x="3923" y="469"/>
                  <a:pt x="3900" y="477"/>
                  <a:pt x="3870" y="507"/>
                </a:cubicBezTo>
                <a:cubicBezTo>
                  <a:pt x="3840" y="537"/>
                  <a:pt x="3817" y="613"/>
                  <a:pt x="3779" y="643"/>
                </a:cubicBezTo>
                <a:cubicBezTo>
                  <a:pt x="3741" y="673"/>
                  <a:pt x="3681" y="673"/>
                  <a:pt x="3643" y="688"/>
                </a:cubicBezTo>
                <a:cubicBezTo>
                  <a:pt x="3605" y="703"/>
                  <a:pt x="3583" y="734"/>
                  <a:pt x="3553" y="734"/>
                </a:cubicBezTo>
                <a:cubicBezTo>
                  <a:pt x="3523" y="734"/>
                  <a:pt x="3485" y="665"/>
                  <a:pt x="3462" y="688"/>
                </a:cubicBezTo>
                <a:cubicBezTo>
                  <a:pt x="3439" y="711"/>
                  <a:pt x="3431" y="817"/>
                  <a:pt x="3416" y="870"/>
                </a:cubicBezTo>
                <a:cubicBezTo>
                  <a:pt x="3401" y="923"/>
                  <a:pt x="3409" y="976"/>
                  <a:pt x="3371" y="1006"/>
                </a:cubicBezTo>
                <a:cubicBezTo>
                  <a:pt x="3333" y="1036"/>
                  <a:pt x="3243" y="1044"/>
                  <a:pt x="3190" y="1051"/>
                </a:cubicBezTo>
                <a:cubicBezTo>
                  <a:pt x="3137" y="1058"/>
                  <a:pt x="3092" y="1051"/>
                  <a:pt x="3054" y="1051"/>
                </a:cubicBezTo>
                <a:cubicBezTo>
                  <a:pt x="3016" y="1051"/>
                  <a:pt x="2986" y="1036"/>
                  <a:pt x="2963" y="1051"/>
                </a:cubicBezTo>
                <a:cubicBezTo>
                  <a:pt x="2940" y="1066"/>
                  <a:pt x="2956" y="1134"/>
                  <a:pt x="2918" y="1142"/>
                </a:cubicBezTo>
                <a:cubicBezTo>
                  <a:pt x="2880" y="1150"/>
                  <a:pt x="2796" y="1112"/>
                  <a:pt x="2736" y="1097"/>
                </a:cubicBezTo>
                <a:cubicBezTo>
                  <a:pt x="2676" y="1082"/>
                  <a:pt x="2600" y="1066"/>
                  <a:pt x="2555" y="1051"/>
                </a:cubicBezTo>
                <a:cubicBezTo>
                  <a:pt x="2510" y="1036"/>
                  <a:pt x="2502" y="1013"/>
                  <a:pt x="2464" y="1006"/>
                </a:cubicBezTo>
                <a:cubicBezTo>
                  <a:pt x="2426" y="999"/>
                  <a:pt x="2366" y="1013"/>
                  <a:pt x="2328" y="1006"/>
                </a:cubicBezTo>
                <a:cubicBezTo>
                  <a:pt x="2290" y="999"/>
                  <a:pt x="2267" y="961"/>
                  <a:pt x="2237" y="961"/>
                </a:cubicBezTo>
                <a:cubicBezTo>
                  <a:pt x="2207" y="961"/>
                  <a:pt x="2176" y="1014"/>
                  <a:pt x="2146" y="1006"/>
                </a:cubicBezTo>
                <a:cubicBezTo>
                  <a:pt x="2116" y="998"/>
                  <a:pt x="2079" y="945"/>
                  <a:pt x="2056" y="915"/>
                </a:cubicBezTo>
                <a:cubicBezTo>
                  <a:pt x="2033" y="885"/>
                  <a:pt x="2040" y="854"/>
                  <a:pt x="2010" y="824"/>
                </a:cubicBezTo>
                <a:cubicBezTo>
                  <a:pt x="1980" y="794"/>
                  <a:pt x="1911" y="757"/>
                  <a:pt x="1874" y="734"/>
                </a:cubicBezTo>
                <a:cubicBezTo>
                  <a:pt x="1837" y="711"/>
                  <a:pt x="1814" y="696"/>
                  <a:pt x="1784" y="688"/>
                </a:cubicBezTo>
                <a:cubicBezTo>
                  <a:pt x="1754" y="680"/>
                  <a:pt x="1701" y="718"/>
                  <a:pt x="1693" y="688"/>
                </a:cubicBezTo>
                <a:cubicBezTo>
                  <a:pt x="1685" y="658"/>
                  <a:pt x="1746" y="567"/>
                  <a:pt x="1738" y="507"/>
                </a:cubicBezTo>
                <a:cubicBezTo>
                  <a:pt x="1730" y="447"/>
                  <a:pt x="1677" y="356"/>
                  <a:pt x="1647" y="326"/>
                </a:cubicBezTo>
                <a:cubicBezTo>
                  <a:pt x="1617" y="296"/>
                  <a:pt x="1587" y="349"/>
                  <a:pt x="1557" y="326"/>
                </a:cubicBezTo>
                <a:cubicBezTo>
                  <a:pt x="1527" y="303"/>
                  <a:pt x="1504" y="204"/>
                  <a:pt x="1466" y="189"/>
                </a:cubicBezTo>
                <a:cubicBezTo>
                  <a:pt x="1428" y="174"/>
                  <a:pt x="1360" y="212"/>
                  <a:pt x="1330" y="235"/>
                </a:cubicBezTo>
                <a:cubicBezTo>
                  <a:pt x="1300" y="258"/>
                  <a:pt x="1308" y="311"/>
                  <a:pt x="1285" y="326"/>
                </a:cubicBezTo>
                <a:cubicBezTo>
                  <a:pt x="1262" y="341"/>
                  <a:pt x="1240" y="311"/>
                  <a:pt x="1194" y="326"/>
                </a:cubicBezTo>
                <a:cubicBezTo>
                  <a:pt x="1148" y="341"/>
                  <a:pt x="1057" y="378"/>
                  <a:pt x="1012" y="416"/>
                </a:cubicBezTo>
                <a:cubicBezTo>
                  <a:pt x="967" y="454"/>
                  <a:pt x="952" y="529"/>
                  <a:pt x="922" y="552"/>
                </a:cubicBezTo>
                <a:cubicBezTo>
                  <a:pt x="892" y="575"/>
                  <a:pt x="854" y="529"/>
                  <a:pt x="831" y="552"/>
                </a:cubicBezTo>
                <a:cubicBezTo>
                  <a:pt x="808" y="575"/>
                  <a:pt x="801" y="643"/>
                  <a:pt x="786" y="688"/>
                </a:cubicBezTo>
                <a:cubicBezTo>
                  <a:pt x="771" y="733"/>
                  <a:pt x="763" y="786"/>
                  <a:pt x="740" y="824"/>
                </a:cubicBezTo>
                <a:cubicBezTo>
                  <a:pt x="717" y="862"/>
                  <a:pt x="680" y="900"/>
                  <a:pt x="650" y="915"/>
                </a:cubicBezTo>
                <a:cubicBezTo>
                  <a:pt x="620" y="930"/>
                  <a:pt x="597" y="915"/>
                  <a:pt x="559" y="915"/>
                </a:cubicBezTo>
                <a:cubicBezTo>
                  <a:pt x="521" y="915"/>
                  <a:pt x="461" y="900"/>
                  <a:pt x="423" y="915"/>
                </a:cubicBezTo>
                <a:cubicBezTo>
                  <a:pt x="385" y="930"/>
                  <a:pt x="362" y="998"/>
                  <a:pt x="332" y="1006"/>
                </a:cubicBezTo>
                <a:cubicBezTo>
                  <a:pt x="302" y="1014"/>
                  <a:pt x="286" y="961"/>
                  <a:pt x="241" y="961"/>
                </a:cubicBezTo>
                <a:cubicBezTo>
                  <a:pt x="196" y="961"/>
                  <a:pt x="97" y="983"/>
                  <a:pt x="60" y="1006"/>
                </a:cubicBezTo>
                <a:cubicBezTo>
                  <a:pt x="23" y="1029"/>
                  <a:pt x="0" y="1074"/>
                  <a:pt x="15" y="1097"/>
                </a:cubicBezTo>
                <a:cubicBezTo>
                  <a:pt x="30" y="1120"/>
                  <a:pt x="106" y="1119"/>
                  <a:pt x="151" y="1142"/>
                </a:cubicBezTo>
                <a:cubicBezTo>
                  <a:pt x="196" y="1165"/>
                  <a:pt x="249" y="1203"/>
                  <a:pt x="287" y="1233"/>
                </a:cubicBezTo>
                <a:cubicBezTo>
                  <a:pt x="325" y="1263"/>
                  <a:pt x="347" y="1293"/>
                  <a:pt x="377" y="1323"/>
                </a:cubicBezTo>
                <a:cubicBezTo>
                  <a:pt x="407" y="1353"/>
                  <a:pt x="430" y="1376"/>
                  <a:pt x="468" y="1414"/>
                </a:cubicBezTo>
                <a:cubicBezTo>
                  <a:pt x="506" y="1452"/>
                  <a:pt x="559" y="1512"/>
                  <a:pt x="604" y="1550"/>
                </a:cubicBezTo>
                <a:cubicBezTo>
                  <a:pt x="649" y="1588"/>
                  <a:pt x="680" y="1633"/>
                  <a:pt x="740" y="1641"/>
                </a:cubicBezTo>
                <a:cubicBezTo>
                  <a:pt x="800" y="1649"/>
                  <a:pt x="884" y="1603"/>
                  <a:pt x="967" y="1596"/>
                </a:cubicBezTo>
                <a:cubicBezTo>
                  <a:pt x="1050" y="1589"/>
                  <a:pt x="1126" y="1611"/>
                  <a:pt x="1239" y="1596"/>
                </a:cubicBezTo>
                <a:cubicBezTo>
                  <a:pt x="1352" y="1581"/>
                  <a:pt x="1556" y="1535"/>
                  <a:pt x="1647" y="1505"/>
                </a:cubicBezTo>
                <a:cubicBezTo>
                  <a:pt x="1738" y="1475"/>
                  <a:pt x="1708" y="1429"/>
                  <a:pt x="1784" y="1414"/>
                </a:cubicBezTo>
                <a:cubicBezTo>
                  <a:pt x="1860" y="1399"/>
                  <a:pt x="2010" y="1414"/>
                  <a:pt x="2101" y="1414"/>
                </a:cubicBezTo>
                <a:cubicBezTo>
                  <a:pt x="2192" y="1414"/>
                  <a:pt x="2260" y="1399"/>
                  <a:pt x="2328" y="1414"/>
                </a:cubicBezTo>
                <a:cubicBezTo>
                  <a:pt x="2396" y="1429"/>
                  <a:pt x="2456" y="1475"/>
                  <a:pt x="2509" y="1505"/>
                </a:cubicBezTo>
                <a:cubicBezTo>
                  <a:pt x="2562" y="1535"/>
                  <a:pt x="2607" y="1566"/>
                  <a:pt x="2645" y="1596"/>
                </a:cubicBezTo>
                <a:cubicBezTo>
                  <a:pt x="2683" y="1626"/>
                  <a:pt x="2706" y="1679"/>
                  <a:pt x="2736" y="1686"/>
                </a:cubicBezTo>
                <a:cubicBezTo>
                  <a:pt x="2766" y="1693"/>
                  <a:pt x="2789" y="1656"/>
                  <a:pt x="2827" y="1641"/>
                </a:cubicBezTo>
                <a:cubicBezTo>
                  <a:pt x="2865" y="1626"/>
                  <a:pt x="2903" y="1611"/>
                  <a:pt x="2963" y="1596"/>
                </a:cubicBezTo>
                <a:cubicBezTo>
                  <a:pt x="3023" y="1581"/>
                  <a:pt x="3115" y="1588"/>
                  <a:pt x="3190" y="1550"/>
                </a:cubicBezTo>
                <a:cubicBezTo>
                  <a:pt x="3265" y="1512"/>
                  <a:pt x="3333" y="1414"/>
                  <a:pt x="3416" y="1369"/>
                </a:cubicBezTo>
                <a:cubicBezTo>
                  <a:pt x="3499" y="1324"/>
                  <a:pt x="3591" y="1331"/>
                  <a:pt x="3689" y="1278"/>
                </a:cubicBezTo>
                <a:cubicBezTo>
                  <a:pt x="3787" y="1225"/>
                  <a:pt x="3908" y="1112"/>
                  <a:pt x="4006" y="1051"/>
                </a:cubicBezTo>
                <a:cubicBezTo>
                  <a:pt x="4104" y="990"/>
                  <a:pt x="4210" y="953"/>
                  <a:pt x="4278" y="915"/>
                </a:cubicBezTo>
                <a:cubicBezTo>
                  <a:pt x="4346" y="877"/>
                  <a:pt x="4399" y="892"/>
                  <a:pt x="4414" y="824"/>
                </a:cubicBezTo>
                <a:cubicBezTo>
                  <a:pt x="4429" y="756"/>
                  <a:pt x="4369" y="575"/>
                  <a:pt x="4369" y="507"/>
                </a:cubicBezTo>
                <a:cubicBezTo>
                  <a:pt x="4369" y="439"/>
                  <a:pt x="4407" y="446"/>
                  <a:pt x="4414" y="416"/>
                </a:cubicBezTo>
                <a:cubicBezTo>
                  <a:pt x="4421" y="386"/>
                  <a:pt x="4437" y="341"/>
                  <a:pt x="4414" y="326"/>
                </a:cubicBezTo>
                <a:cubicBezTo>
                  <a:pt x="4391" y="311"/>
                  <a:pt x="4308" y="311"/>
                  <a:pt x="4278" y="326"/>
                </a:cubicBezTo>
                <a:cubicBezTo>
                  <a:pt x="4248" y="341"/>
                  <a:pt x="4256" y="401"/>
                  <a:pt x="4233" y="416"/>
                </a:cubicBezTo>
                <a:cubicBezTo>
                  <a:pt x="4210" y="431"/>
                  <a:pt x="4165" y="446"/>
                  <a:pt x="4142" y="416"/>
                </a:cubicBezTo>
                <a:cubicBezTo>
                  <a:pt x="4119" y="386"/>
                  <a:pt x="4104" y="280"/>
                  <a:pt x="4097" y="235"/>
                </a:cubicBezTo>
                <a:cubicBezTo>
                  <a:pt x="4090" y="190"/>
                  <a:pt x="4104" y="174"/>
                  <a:pt x="4097" y="144"/>
                </a:cubicBezTo>
                <a:cubicBezTo>
                  <a:pt x="4090" y="114"/>
                  <a:pt x="4082" y="68"/>
                  <a:pt x="4052" y="53"/>
                </a:cubicBezTo>
                <a:cubicBezTo>
                  <a:pt x="4022" y="38"/>
                  <a:pt x="3984" y="0"/>
                  <a:pt x="3961" y="8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762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Freeform 5">
            <a:hlinkClick r:id="" action="ppaction://noaction"/>
          </p:cNvPr>
          <p:cNvSpPr/>
          <p:nvPr/>
        </p:nvSpPr>
        <p:spPr>
          <a:xfrm>
            <a:off x="444500" y="2312988"/>
            <a:ext cx="4583113" cy="2892425"/>
          </a:xfrm>
          <a:custGeom>
            <a:avLst/>
            <a:gdLst>
              <a:gd name="txL" fmla="*/ 0 w 2887"/>
              <a:gd name="txT" fmla="*/ 0 h 1822"/>
              <a:gd name="txR" fmla="*/ 2887 w 2887"/>
              <a:gd name="txB" fmla="*/ 1822 h 1822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887" h="1822">
                <a:moveTo>
                  <a:pt x="15" y="23"/>
                </a:moveTo>
                <a:cubicBezTo>
                  <a:pt x="30" y="0"/>
                  <a:pt x="136" y="30"/>
                  <a:pt x="196" y="68"/>
                </a:cubicBezTo>
                <a:cubicBezTo>
                  <a:pt x="256" y="106"/>
                  <a:pt x="332" y="204"/>
                  <a:pt x="377" y="249"/>
                </a:cubicBezTo>
                <a:cubicBezTo>
                  <a:pt x="422" y="294"/>
                  <a:pt x="423" y="295"/>
                  <a:pt x="468" y="340"/>
                </a:cubicBezTo>
                <a:cubicBezTo>
                  <a:pt x="513" y="385"/>
                  <a:pt x="597" y="484"/>
                  <a:pt x="650" y="522"/>
                </a:cubicBezTo>
                <a:cubicBezTo>
                  <a:pt x="703" y="560"/>
                  <a:pt x="733" y="575"/>
                  <a:pt x="786" y="567"/>
                </a:cubicBezTo>
                <a:cubicBezTo>
                  <a:pt x="839" y="559"/>
                  <a:pt x="884" y="483"/>
                  <a:pt x="967" y="476"/>
                </a:cubicBezTo>
                <a:cubicBezTo>
                  <a:pt x="1050" y="469"/>
                  <a:pt x="1202" y="522"/>
                  <a:pt x="1285" y="522"/>
                </a:cubicBezTo>
                <a:cubicBezTo>
                  <a:pt x="1368" y="522"/>
                  <a:pt x="1413" y="491"/>
                  <a:pt x="1466" y="476"/>
                </a:cubicBezTo>
                <a:cubicBezTo>
                  <a:pt x="1519" y="461"/>
                  <a:pt x="1557" y="446"/>
                  <a:pt x="1602" y="431"/>
                </a:cubicBezTo>
                <a:cubicBezTo>
                  <a:pt x="1647" y="416"/>
                  <a:pt x="1700" y="400"/>
                  <a:pt x="1738" y="385"/>
                </a:cubicBezTo>
                <a:cubicBezTo>
                  <a:pt x="1776" y="370"/>
                  <a:pt x="1731" y="347"/>
                  <a:pt x="1829" y="340"/>
                </a:cubicBezTo>
                <a:cubicBezTo>
                  <a:pt x="1927" y="333"/>
                  <a:pt x="2192" y="310"/>
                  <a:pt x="2328" y="340"/>
                </a:cubicBezTo>
                <a:cubicBezTo>
                  <a:pt x="2464" y="370"/>
                  <a:pt x="2562" y="462"/>
                  <a:pt x="2645" y="522"/>
                </a:cubicBezTo>
                <a:cubicBezTo>
                  <a:pt x="2728" y="582"/>
                  <a:pt x="2797" y="627"/>
                  <a:pt x="2827" y="703"/>
                </a:cubicBezTo>
                <a:cubicBezTo>
                  <a:pt x="2857" y="779"/>
                  <a:pt x="2820" y="892"/>
                  <a:pt x="2827" y="975"/>
                </a:cubicBezTo>
                <a:cubicBezTo>
                  <a:pt x="2834" y="1058"/>
                  <a:pt x="2887" y="1119"/>
                  <a:pt x="2872" y="1202"/>
                </a:cubicBezTo>
                <a:cubicBezTo>
                  <a:pt x="2857" y="1285"/>
                  <a:pt x="2781" y="1391"/>
                  <a:pt x="2736" y="1474"/>
                </a:cubicBezTo>
                <a:cubicBezTo>
                  <a:pt x="2691" y="1557"/>
                  <a:pt x="2638" y="1656"/>
                  <a:pt x="2600" y="1701"/>
                </a:cubicBezTo>
                <a:cubicBezTo>
                  <a:pt x="2562" y="1746"/>
                  <a:pt x="2554" y="1739"/>
                  <a:pt x="2509" y="1746"/>
                </a:cubicBezTo>
                <a:cubicBezTo>
                  <a:pt x="2464" y="1753"/>
                  <a:pt x="2381" y="1753"/>
                  <a:pt x="2328" y="1746"/>
                </a:cubicBezTo>
                <a:cubicBezTo>
                  <a:pt x="2275" y="1739"/>
                  <a:pt x="2230" y="1724"/>
                  <a:pt x="2192" y="1701"/>
                </a:cubicBezTo>
                <a:cubicBezTo>
                  <a:pt x="2154" y="1678"/>
                  <a:pt x="2124" y="1610"/>
                  <a:pt x="2101" y="1610"/>
                </a:cubicBezTo>
                <a:cubicBezTo>
                  <a:pt x="2078" y="1610"/>
                  <a:pt x="2094" y="1686"/>
                  <a:pt x="2056" y="1701"/>
                </a:cubicBezTo>
                <a:cubicBezTo>
                  <a:pt x="2018" y="1716"/>
                  <a:pt x="1919" y="1694"/>
                  <a:pt x="1874" y="1701"/>
                </a:cubicBezTo>
                <a:cubicBezTo>
                  <a:pt x="1829" y="1708"/>
                  <a:pt x="1814" y="1731"/>
                  <a:pt x="1784" y="1746"/>
                </a:cubicBezTo>
                <a:cubicBezTo>
                  <a:pt x="1754" y="1761"/>
                  <a:pt x="1738" y="1784"/>
                  <a:pt x="1693" y="1792"/>
                </a:cubicBezTo>
                <a:cubicBezTo>
                  <a:pt x="1648" y="1800"/>
                  <a:pt x="1549" y="1822"/>
                  <a:pt x="1511" y="1792"/>
                </a:cubicBezTo>
                <a:cubicBezTo>
                  <a:pt x="1473" y="1762"/>
                  <a:pt x="1503" y="1640"/>
                  <a:pt x="1466" y="1610"/>
                </a:cubicBezTo>
                <a:cubicBezTo>
                  <a:pt x="1429" y="1580"/>
                  <a:pt x="1330" y="1595"/>
                  <a:pt x="1285" y="1610"/>
                </a:cubicBezTo>
                <a:cubicBezTo>
                  <a:pt x="1240" y="1625"/>
                  <a:pt x="1209" y="1701"/>
                  <a:pt x="1194" y="1701"/>
                </a:cubicBezTo>
                <a:cubicBezTo>
                  <a:pt x="1179" y="1701"/>
                  <a:pt x="1209" y="1625"/>
                  <a:pt x="1194" y="1610"/>
                </a:cubicBezTo>
                <a:cubicBezTo>
                  <a:pt x="1179" y="1595"/>
                  <a:pt x="1141" y="1610"/>
                  <a:pt x="1103" y="1610"/>
                </a:cubicBezTo>
                <a:cubicBezTo>
                  <a:pt x="1065" y="1610"/>
                  <a:pt x="1020" y="1625"/>
                  <a:pt x="967" y="1610"/>
                </a:cubicBezTo>
                <a:cubicBezTo>
                  <a:pt x="914" y="1595"/>
                  <a:pt x="824" y="1557"/>
                  <a:pt x="786" y="1519"/>
                </a:cubicBezTo>
                <a:cubicBezTo>
                  <a:pt x="748" y="1481"/>
                  <a:pt x="763" y="1413"/>
                  <a:pt x="740" y="1383"/>
                </a:cubicBezTo>
                <a:cubicBezTo>
                  <a:pt x="717" y="1353"/>
                  <a:pt x="680" y="1361"/>
                  <a:pt x="650" y="1338"/>
                </a:cubicBezTo>
                <a:cubicBezTo>
                  <a:pt x="620" y="1315"/>
                  <a:pt x="589" y="1262"/>
                  <a:pt x="559" y="1247"/>
                </a:cubicBezTo>
                <a:cubicBezTo>
                  <a:pt x="529" y="1232"/>
                  <a:pt x="506" y="1262"/>
                  <a:pt x="468" y="1247"/>
                </a:cubicBezTo>
                <a:cubicBezTo>
                  <a:pt x="430" y="1232"/>
                  <a:pt x="362" y="1195"/>
                  <a:pt x="332" y="1157"/>
                </a:cubicBezTo>
                <a:cubicBezTo>
                  <a:pt x="302" y="1119"/>
                  <a:pt x="294" y="1074"/>
                  <a:pt x="287" y="1021"/>
                </a:cubicBezTo>
                <a:cubicBezTo>
                  <a:pt x="280" y="968"/>
                  <a:pt x="272" y="862"/>
                  <a:pt x="287" y="839"/>
                </a:cubicBezTo>
                <a:cubicBezTo>
                  <a:pt x="302" y="816"/>
                  <a:pt x="370" y="907"/>
                  <a:pt x="377" y="884"/>
                </a:cubicBezTo>
                <a:cubicBezTo>
                  <a:pt x="384" y="861"/>
                  <a:pt x="339" y="756"/>
                  <a:pt x="332" y="703"/>
                </a:cubicBezTo>
                <a:cubicBezTo>
                  <a:pt x="325" y="650"/>
                  <a:pt x="355" y="597"/>
                  <a:pt x="332" y="567"/>
                </a:cubicBezTo>
                <a:cubicBezTo>
                  <a:pt x="309" y="537"/>
                  <a:pt x="226" y="560"/>
                  <a:pt x="196" y="522"/>
                </a:cubicBezTo>
                <a:cubicBezTo>
                  <a:pt x="166" y="484"/>
                  <a:pt x="174" y="378"/>
                  <a:pt x="151" y="340"/>
                </a:cubicBezTo>
                <a:cubicBezTo>
                  <a:pt x="128" y="302"/>
                  <a:pt x="68" y="318"/>
                  <a:pt x="60" y="295"/>
                </a:cubicBezTo>
                <a:cubicBezTo>
                  <a:pt x="52" y="272"/>
                  <a:pt x="112" y="242"/>
                  <a:pt x="105" y="204"/>
                </a:cubicBezTo>
                <a:cubicBezTo>
                  <a:pt x="98" y="166"/>
                  <a:pt x="0" y="46"/>
                  <a:pt x="15" y="23"/>
                </a:cubicBezTo>
                <a:close/>
              </a:path>
            </a:pathLst>
          </a:custGeom>
          <a:solidFill>
            <a:schemeClr val="accent1">
              <a:alpha val="100000"/>
            </a:schemeClr>
          </a:solidFill>
          <a:ln w="762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2" name="Freeform 6">
            <a:hlinkClick r:id="" action="ppaction://noaction"/>
          </p:cNvPr>
          <p:cNvSpPr/>
          <p:nvPr/>
        </p:nvSpPr>
        <p:spPr>
          <a:xfrm>
            <a:off x="3756025" y="3621088"/>
            <a:ext cx="4260850" cy="2784475"/>
          </a:xfrm>
          <a:custGeom>
            <a:avLst/>
            <a:gdLst>
              <a:gd name="txL" fmla="*/ 0 w 2684"/>
              <a:gd name="txT" fmla="*/ 0 h 1754"/>
              <a:gd name="txR" fmla="*/ 2684 w 2684"/>
              <a:gd name="txB" fmla="*/ 1754 h 1754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684" h="1754">
                <a:moveTo>
                  <a:pt x="151" y="922"/>
                </a:moveTo>
                <a:cubicBezTo>
                  <a:pt x="98" y="937"/>
                  <a:pt x="219" y="953"/>
                  <a:pt x="196" y="1013"/>
                </a:cubicBezTo>
                <a:cubicBezTo>
                  <a:pt x="173" y="1073"/>
                  <a:pt x="30" y="1225"/>
                  <a:pt x="15" y="1285"/>
                </a:cubicBezTo>
                <a:cubicBezTo>
                  <a:pt x="0" y="1345"/>
                  <a:pt x="76" y="1361"/>
                  <a:pt x="106" y="1376"/>
                </a:cubicBezTo>
                <a:cubicBezTo>
                  <a:pt x="136" y="1391"/>
                  <a:pt x="181" y="1353"/>
                  <a:pt x="196" y="1376"/>
                </a:cubicBezTo>
                <a:cubicBezTo>
                  <a:pt x="211" y="1399"/>
                  <a:pt x="166" y="1467"/>
                  <a:pt x="196" y="1512"/>
                </a:cubicBezTo>
                <a:cubicBezTo>
                  <a:pt x="226" y="1557"/>
                  <a:pt x="332" y="1625"/>
                  <a:pt x="378" y="1648"/>
                </a:cubicBezTo>
                <a:cubicBezTo>
                  <a:pt x="424" y="1671"/>
                  <a:pt x="431" y="1671"/>
                  <a:pt x="469" y="1648"/>
                </a:cubicBezTo>
                <a:cubicBezTo>
                  <a:pt x="507" y="1625"/>
                  <a:pt x="552" y="1535"/>
                  <a:pt x="605" y="1512"/>
                </a:cubicBezTo>
                <a:cubicBezTo>
                  <a:pt x="658" y="1489"/>
                  <a:pt x="726" y="1527"/>
                  <a:pt x="786" y="1512"/>
                </a:cubicBezTo>
                <a:cubicBezTo>
                  <a:pt x="846" y="1497"/>
                  <a:pt x="923" y="1421"/>
                  <a:pt x="968" y="1421"/>
                </a:cubicBezTo>
                <a:cubicBezTo>
                  <a:pt x="1013" y="1421"/>
                  <a:pt x="1035" y="1474"/>
                  <a:pt x="1058" y="1512"/>
                </a:cubicBezTo>
                <a:cubicBezTo>
                  <a:pt x="1081" y="1550"/>
                  <a:pt x="1036" y="1625"/>
                  <a:pt x="1104" y="1648"/>
                </a:cubicBezTo>
                <a:cubicBezTo>
                  <a:pt x="1172" y="1671"/>
                  <a:pt x="1399" y="1633"/>
                  <a:pt x="1467" y="1648"/>
                </a:cubicBezTo>
                <a:cubicBezTo>
                  <a:pt x="1535" y="1663"/>
                  <a:pt x="1474" y="1754"/>
                  <a:pt x="1512" y="1739"/>
                </a:cubicBezTo>
                <a:cubicBezTo>
                  <a:pt x="1550" y="1724"/>
                  <a:pt x="1617" y="1602"/>
                  <a:pt x="1693" y="1557"/>
                </a:cubicBezTo>
                <a:cubicBezTo>
                  <a:pt x="1769" y="1512"/>
                  <a:pt x="1890" y="1505"/>
                  <a:pt x="1966" y="1467"/>
                </a:cubicBezTo>
                <a:cubicBezTo>
                  <a:pt x="2042" y="1429"/>
                  <a:pt x="2087" y="1384"/>
                  <a:pt x="2147" y="1331"/>
                </a:cubicBezTo>
                <a:cubicBezTo>
                  <a:pt x="2207" y="1278"/>
                  <a:pt x="2275" y="1202"/>
                  <a:pt x="2328" y="1149"/>
                </a:cubicBezTo>
                <a:cubicBezTo>
                  <a:pt x="2381" y="1096"/>
                  <a:pt x="2434" y="1066"/>
                  <a:pt x="2464" y="1013"/>
                </a:cubicBezTo>
                <a:cubicBezTo>
                  <a:pt x="2494" y="960"/>
                  <a:pt x="2480" y="892"/>
                  <a:pt x="2510" y="832"/>
                </a:cubicBezTo>
                <a:cubicBezTo>
                  <a:pt x="2540" y="772"/>
                  <a:pt x="2623" y="726"/>
                  <a:pt x="2646" y="650"/>
                </a:cubicBezTo>
                <a:cubicBezTo>
                  <a:pt x="2669" y="574"/>
                  <a:pt x="2684" y="408"/>
                  <a:pt x="2646" y="378"/>
                </a:cubicBezTo>
                <a:cubicBezTo>
                  <a:pt x="2608" y="348"/>
                  <a:pt x="2426" y="476"/>
                  <a:pt x="2419" y="469"/>
                </a:cubicBezTo>
                <a:cubicBezTo>
                  <a:pt x="2412" y="462"/>
                  <a:pt x="2586" y="378"/>
                  <a:pt x="2601" y="333"/>
                </a:cubicBezTo>
                <a:cubicBezTo>
                  <a:pt x="2616" y="288"/>
                  <a:pt x="2548" y="250"/>
                  <a:pt x="2510" y="197"/>
                </a:cubicBezTo>
                <a:cubicBezTo>
                  <a:pt x="2472" y="144"/>
                  <a:pt x="2472" y="0"/>
                  <a:pt x="2374" y="15"/>
                </a:cubicBezTo>
                <a:cubicBezTo>
                  <a:pt x="2276" y="30"/>
                  <a:pt x="2185" y="242"/>
                  <a:pt x="1920" y="287"/>
                </a:cubicBezTo>
                <a:cubicBezTo>
                  <a:pt x="1655" y="332"/>
                  <a:pt x="975" y="272"/>
                  <a:pt x="786" y="287"/>
                </a:cubicBezTo>
                <a:cubicBezTo>
                  <a:pt x="597" y="302"/>
                  <a:pt x="801" y="333"/>
                  <a:pt x="786" y="378"/>
                </a:cubicBezTo>
                <a:cubicBezTo>
                  <a:pt x="771" y="423"/>
                  <a:pt x="740" y="468"/>
                  <a:pt x="695" y="559"/>
                </a:cubicBezTo>
                <a:cubicBezTo>
                  <a:pt x="650" y="650"/>
                  <a:pt x="612" y="869"/>
                  <a:pt x="514" y="922"/>
                </a:cubicBezTo>
                <a:cubicBezTo>
                  <a:pt x="416" y="975"/>
                  <a:pt x="204" y="907"/>
                  <a:pt x="151" y="922"/>
                </a:cubicBezTo>
                <a:close/>
              </a:path>
            </a:pathLst>
          </a:custGeom>
          <a:solidFill>
            <a:schemeClr val="folHlink">
              <a:alpha val="100000"/>
            </a:schemeClr>
          </a:solidFill>
          <a:ln w="762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3" name="Freeform 7"/>
          <p:cNvSpPr/>
          <p:nvPr/>
        </p:nvSpPr>
        <p:spPr>
          <a:xfrm>
            <a:off x="5784850" y="6405563"/>
            <a:ext cx="454025" cy="373062"/>
          </a:xfrm>
          <a:custGeom>
            <a:avLst/>
            <a:gdLst>
              <a:gd name="txL" fmla="*/ 0 w 286"/>
              <a:gd name="txT" fmla="*/ 0 h 235"/>
              <a:gd name="txR" fmla="*/ 286 w 286"/>
              <a:gd name="txB" fmla="*/ 235 h 23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86" h="235">
                <a:moveTo>
                  <a:pt x="279" y="30"/>
                </a:moveTo>
                <a:cubicBezTo>
                  <a:pt x="272" y="0"/>
                  <a:pt x="143" y="7"/>
                  <a:pt x="98" y="30"/>
                </a:cubicBezTo>
                <a:cubicBezTo>
                  <a:pt x="53" y="53"/>
                  <a:pt x="0" y="136"/>
                  <a:pt x="7" y="166"/>
                </a:cubicBezTo>
                <a:cubicBezTo>
                  <a:pt x="14" y="196"/>
                  <a:pt x="98" y="235"/>
                  <a:pt x="143" y="212"/>
                </a:cubicBezTo>
                <a:cubicBezTo>
                  <a:pt x="188" y="189"/>
                  <a:pt x="286" y="60"/>
                  <a:pt x="279" y="30"/>
                </a:cubicBezTo>
                <a:close/>
              </a:path>
            </a:pathLst>
          </a:custGeom>
          <a:solidFill>
            <a:schemeClr val="folHlink">
              <a:alpha val="100000"/>
            </a:schemeClr>
          </a:solidFill>
          <a:ln w="762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4" name="Freeform 8"/>
          <p:cNvSpPr/>
          <p:nvPr/>
        </p:nvSpPr>
        <p:spPr>
          <a:xfrm>
            <a:off x="7848600" y="5218113"/>
            <a:ext cx="276225" cy="611187"/>
          </a:xfrm>
          <a:custGeom>
            <a:avLst/>
            <a:gdLst>
              <a:gd name="txL" fmla="*/ 0 w 174"/>
              <a:gd name="txT" fmla="*/ 0 h 385"/>
              <a:gd name="txR" fmla="*/ 174 w 174"/>
              <a:gd name="txB" fmla="*/ 385 h 38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74" h="385">
                <a:moveTo>
                  <a:pt x="159" y="7"/>
                </a:moveTo>
                <a:cubicBezTo>
                  <a:pt x="144" y="14"/>
                  <a:pt x="46" y="98"/>
                  <a:pt x="23" y="143"/>
                </a:cubicBezTo>
                <a:cubicBezTo>
                  <a:pt x="0" y="188"/>
                  <a:pt x="8" y="241"/>
                  <a:pt x="23" y="279"/>
                </a:cubicBezTo>
                <a:cubicBezTo>
                  <a:pt x="38" y="317"/>
                  <a:pt x="90" y="385"/>
                  <a:pt x="113" y="370"/>
                </a:cubicBezTo>
                <a:cubicBezTo>
                  <a:pt x="136" y="355"/>
                  <a:pt x="159" y="233"/>
                  <a:pt x="159" y="188"/>
                </a:cubicBezTo>
                <a:cubicBezTo>
                  <a:pt x="159" y="143"/>
                  <a:pt x="113" y="128"/>
                  <a:pt x="113" y="98"/>
                </a:cubicBezTo>
                <a:cubicBezTo>
                  <a:pt x="113" y="68"/>
                  <a:pt x="174" y="0"/>
                  <a:pt x="159" y="7"/>
                </a:cubicBezTo>
                <a:close/>
              </a:path>
            </a:pathLst>
          </a:custGeom>
          <a:solidFill>
            <a:schemeClr val="folHlink">
              <a:alpha val="100000"/>
            </a:schemeClr>
          </a:solidFill>
          <a:ln w="76200" cap="flat" cmpd="sng">
            <a:solidFill>
              <a:srgbClr val="00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5" name="WordArt 9"/>
          <p:cNvSpPr>
            <a:spLocks noTextEdit="1"/>
          </p:cNvSpPr>
          <p:nvPr/>
        </p:nvSpPr>
        <p:spPr>
          <a:xfrm>
            <a:off x="6372225" y="3644900"/>
            <a:ext cx="550863" cy="8016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255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B</a:t>
            </a:r>
          </a:p>
        </p:txBody>
      </p:sp>
      <p:sp>
        <p:nvSpPr>
          <p:cNvPr id="14346" name="WordArt 10"/>
          <p:cNvSpPr>
            <a:spLocks noTextEdit="1"/>
          </p:cNvSpPr>
          <p:nvPr/>
        </p:nvSpPr>
        <p:spPr>
          <a:xfrm>
            <a:off x="5508625" y="3284538"/>
            <a:ext cx="1511300" cy="3603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1111"/>
              </a:avLst>
            </a:prstTxWarp>
            <a:normAutofit fontScale="55000" lnSpcReduction="20000"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北方地区</a:t>
            </a:r>
          </a:p>
        </p:txBody>
      </p:sp>
      <p:sp>
        <p:nvSpPr>
          <p:cNvPr id="14347" name="WordArt 11"/>
          <p:cNvSpPr>
            <a:spLocks noTextEdit="1"/>
          </p:cNvSpPr>
          <p:nvPr/>
        </p:nvSpPr>
        <p:spPr>
          <a:xfrm>
            <a:off x="5508625" y="4724400"/>
            <a:ext cx="1655763" cy="433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1111"/>
              </a:avLst>
            </a:prstTxWarp>
            <a:normAutofit fontScale="77500" lnSpcReduction="20000"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南方地区</a:t>
            </a:r>
          </a:p>
        </p:txBody>
      </p:sp>
      <p:sp>
        <p:nvSpPr>
          <p:cNvPr id="14348" name="WordArt 12"/>
          <p:cNvSpPr>
            <a:spLocks noTextEdit="1"/>
          </p:cNvSpPr>
          <p:nvPr/>
        </p:nvSpPr>
        <p:spPr>
          <a:xfrm>
            <a:off x="1763713" y="2060575"/>
            <a:ext cx="1655762" cy="431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1111"/>
              </a:avLst>
            </a:prstTxWarp>
            <a:normAutofit fontScale="70000" lnSpcReduction="20000"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西北地区</a:t>
            </a:r>
          </a:p>
        </p:txBody>
      </p:sp>
      <p:sp>
        <p:nvSpPr>
          <p:cNvPr id="14349" name="WordArt 13"/>
          <p:cNvSpPr>
            <a:spLocks noTextEdit="1"/>
          </p:cNvSpPr>
          <p:nvPr/>
        </p:nvSpPr>
        <p:spPr>
          <a:xfrm>
            <a:off x="2339975" y="3716338"/>
            <a:ext cx="1655763" cy="4333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1111"/>
              </a:avLst>
            </a:prstTxWarp>
            <a:normAutofit fontScale="77500" lnSpcReduction="20000"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0000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青藏地区</a:t>
            </a:r>
          </a:p>
        </p:txBody>
      </p:sp>
      <p:graphicFrame>
        <p:nvGraphicFramePr>
          <p:cNvPr id="62478" name="Group 14"/>
          <p:cNvGraphicFramePr>
            <a:graphicFrameLocks noGrp="1"/>
          </p:cNvGraphicFramePr>
          <p:nvPr/>
        </p:nvGraphicFramePr>
        <p:xfrm>
          <a:off x="228600" y="4572000"/>
          <a:ext cx="3263900" cy="2057400"/>
        </p:xfrm>
        <a:graphic>
          <a:graphicData uri="http://schemas.openxmlformats.org/drawingml/2006/table">
            <a:tbl>
              <a:tblPr/>
              <a:tblGrid>
                <a:gridCol w="1390650"/>
                <a:gridCol w="1873250"/>
              </a:tblGrid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 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主导因素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界线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界线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界线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2495" name="Group 31"/>
          <p:cNvGraphicFramePr>
            <a:graphicFrameLocks noGrp="1"/>
          </p:cNvGraphicFramePr>
          <p:nvPr/>
        </p:nvGraphicFramePr>
        <p:xfrm>
          <a:off x="228600" y="4581525"/>
          <a:ext cx="3263900" cy="2057400"/>
        </p:xfrm>
        <a:graphic>
          <a:graphicData uri="http://schemas.openxmlformats.org/drawingml/2006/table">
            <a:tbl>
              <a:tblPr/>
              <a:tblGrid>
                <a:gridCol w="1398588"/>
                <a:gridCol w="1865312"/>
              </a:tblGrid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名 称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主导因素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界线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界线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B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界线</a:t>
                      </a: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14384" name="WordArt 48"/>
          <p:cNvSpPr>
            <a:spLocks noTextEdit="1"/>
          </p:cNvSpPr>
          <p:nvPr/>
        </p:nvSpPr>
        <p:spPr>
          <a:xfrm>
            <a:off x="6011863" y="2060575"/>
            <a:ext cx="550862" cy="8016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255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</a:p>
        </p:txBody>
      </p:sp>
      <p:sp>
        <p:nvSpPr>
          <p:cNvPr id="14385" name="WordArt 49"/>
          <p:cNvSpPr>
            <a:spLocks noTextEdit="1"/>
          </p:cNvSpPr>
          <p:nvPr/>
        </p:nvSpPr>
        <p:spPr>
          <a:xfrm>
            <a:off x="3563938" y="2492375"/>
            <a:ext cx="550862" cy="8016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255"/>
              </a:avLst>
            </a:prstTxWarp>
            <a:normAutofit/>
          </a:bodyPr>
          <a:lstStyle/>
          <a:p>
            <a:pPr algn="ctr" eaLnBrk="0" hangingPunct="0"/>
            <a:r>
              <a:rPr lang="zh-CN" altLang="en-US" sz="3600" b="1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07763" dir="8100000" algn="ctr" rotWithShape="0">
                    <a:srgbClr val="868686">
                      <a:alpha val="5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</a:p>
        </p:txBody>
      </p:sp>
      <p:sp>
        <p:nvSpPr>
          <p:cNvPr id="62514" name="Rectangle 50"/>
          <p:cNvSpPr/>
          <p:nvPr/>
        </p:nvSpPr>
        <p:spPr>
          <a:xfrm>
            <a:off x="1944688" y="5084763"/>
            <a:ext cx="8985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>
              <a:spcBef>
                <a:spcPct val="20000"/>
              </a:spcBef>
              <a:buClr>
                <a:schemeClr val="hlink"/>
              </a:buClr>
              <a:buSzPct val="95000"/>
              <a:buFont typeface="Wingdings" panose="05000000000000000000" pitchFamily="2" charset="2"/>
              <a:buNone/>
            </a:pPr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季风</a:t>
            </a:r>
          </a:p>
        </p:txBody>
      </p:sp>
      <p:sp>
        <p:nvSpPr>
          <p:cNvPr id="62515" name="Rectangle 51"/>
          <p:cNvSpPr/>
          <p:nvPr/>
        </p:nvSpPr>
        <p:spPr>
          <a:xfrm>
            <a:off x="1547813" y="5589588"/>
            <a:ext cx="1970087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气温和降水</a:t>
            </a:r>
          </a:p>
        </p:txBody>
      </p:sp>
      <p:sp>
        <p:nvSpPr>
          <p:cNvPr id="62516" name="Rectangle 52"/>
          <p:cNvSpPr/>
          <p:nvPr/>
        </p:nvSpPr>
        <p:spPr>
          <a:xfrm>
            <a:off x="1979613" y="6078538"/>
            <a:ext cx="8985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Arial" panose="020B0604020202020204" pitchFamily="34" charset="0"/>
              </a:rPr>
              <a:t>地势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5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500"/>
                                        <p:tgtEl>
                                          <p:spTgt spid="62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500"/>
                                        <p:tgtEl>
                                          <p:spTgt spid="62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500"/>
                                        <p:tgtEl>
                                          <p:spTgt spid="6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514" grpId="0"/>
      <p:bldP spid="62515" grpId="0"/>
      <p:bldP spid="625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lstStyle/>
          <a:p>
            <a:pPr eaLnBrk="1" hangingPunct="1"/>
            <a:endParaRPr lang="en-GB" altLang="zh-CN" dirty="0"/>
          </a:p>
        </p:txBody>
      </p:sp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lstStyle/>
          <a:p>
            <a:pPr eaLnBrk="1" hangingPunct="1"/>
            <a:endParaRPr lang="en-GB" altLang="zh-CN" dirty="0"/>
          </a:p>
        </p:txBody>
      </p:sp>
      <p:pic>
        <p:nvPicPr>
          <p:cNvPr id="15364" name="Picture 4" descr="中国地形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6200" y="0"/>
            <a:ext cx="9220200" cy="617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Freeform 5"/>
          <p:cNvSpPr/>
          <p:nvPr/>
        </p:nvSpPr>
        <p:spPr>
          <a:xfrm>
            <a:off x="685800" y="292100"/>
            <a:ext cx="5897563" cy="3848100"/>
          </a:xfrm>
          <a:custGeom>
            <a:avLst/>
            <a:gdLst>
              <a:gd name="txL" fmla="*/ 0 w 3715"/>
              <a:gd name="txT" fmla="*/ 0 h 2424"/>
              <a:gd name="txR" fmla="*/ 3715 w 3715"/>
              <a:gd name="txB" fmla="*/ 2424 h 2424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3715" h="2424">
                <a:moveTo>
                  <a:pt x="3632" y="0"/>
                </a:moveTo>
                <a:cubicBezTo>
                  <a:pt x="3674" y="28"/>
                  <a:pt x="3670" y="73"/>
                  <a:pt x="3680" y="120"/>
                </a:cubicBezTo>
                <a:cubicBezTo>
                  <a:pt x="3689" y="161"/>
                  <a:pt x="3702" y="199"/>
                  <a:pt x="3712" y="240"/>
                </a:cubicBezTo>
                <a:cubicBezTo>
                  <a:pt x="3708" y="344"/>
                  <a:pt x="3715" y="477"/>
                  <a:pt x="3688" y="584"/>
                </a:cubicBezTo>
                <a:cubicBezTo>
                  <a:pt x="3677" y="719"/>
                  <a:pt x="3659" y="851"/>
                  <a:pt x="3632" y="984"/>
                </a:cubicBezTo>
                <a:cubicBezTo>
                  <a:pt x="3625" y="1021"/>
                  <a:pt x="3621" y="1075"/>
                  <a:pt x="3592" y="1104"/>
                </a:cubicBezTo>
                <a:cubicBezTo>
                  <a:pt x="3565" y="1131"/>
                  <a:pt x="3506" y="1149"/>
                  <a:pt x="3472" y="1160"/>
                </a:cubicBezTo>
                <a:cubicBezTo>
                  <a:pt x="3463" y="1163"/>
                  <a:pt x="3457" y="1173"/>
                  <a:pt x="3448" y="1176"/>
                </a:cubicBezTo>
                <a:cubicBezTo>
                  <a:pt x="3420" y="1187"/>
                  <a:pt x="3389" y="1190"/>
                  <a:pt x="3360" y="1200"/>
                </a:cubicBezTo>
                <a:cubicBezTo>
                  <a:pt x="3351" y="1203"/>
                  <a:pt x="3345" y="1212"/>
                  <a:pt x="3336" y="1216"/>
                </a:cubicBezTo>
                <a:cubicBezTo>
                  <a:pt x="3280" y="1241"/>
                  <a:pt x="3211" y="1265"/>
                  <a:pt x="3152" y="1280"/>
                </a:cubicBezTo>
                <a:cubicBezTo>
                  <a:pt x="3113" y="1306"/>
                  <a:pt x="3032" y="1332"/>
                  <a:pt x="2984" y="1344"/>
                </a:cubicBezTo>
                <a:cubicBezTo>
                  <a:pt x="2904" y="1338"/>
                  <a:pt x="2824" y="1331"/>
                  <a:pt x="2744" y="1320"/>
                </a:cubicBezTo>
                <a:cubicBezTo>
                  <a:pt x="2698" y="1328"/>
                  <a:pt x="2653" y="1337"/>
                  <a:pt x="2608" y="1352"/>
                </a:cubicBezTo>
                <a:cubicBezTo>
                  <a:pt x="2581" y="1393"/>
                  <a:pt x="2555" y="1445"/>
                  <a:pt x="2520" y="1480"/>
                </a:cubicBezTo>
                <a:cubicBezTo>
                  <a:pt x="2509" y="1514"/>
                  <a:pt x="2492" y="1524"/>
                  <a:pt x="2472" y="1552"/>
                </a:cubicBezTo>
                <a:cubicBezTo>
                  <a:pt x="2443" y="1592"/>
                  <a:pt x="2428" y="1636"/>
                  <a:pt x="2392" y="1672"/>
                </a:cubicBezTo>
                <a:cubicBezTo>
                  <a:pt x="2369" y="1729"/>
                  <a:pt x="2332" y="1797"/>
                  <a:pt x="2280" y="1832"/>
                </a:cubicBezTo>
                <a:cubicBezTo>
                  <a:pt x="2234" y="1901"/>
                  <a:pt x="2295" y="1820"/>
                  <a:pt x="2240" y="1864"/>
                </a:cubicBezTo>
                <a:cubicBezTo>
                  <a:pt x="2232" y="1870"/>
                  <a:pt x="2232" y="1882"/>
                  <a:pt x="2224" y="1888"/>
                </a:cubicBezTo>
                <a:cubicBezTo>
                  <a:pt x="2217" y="1893"/>
                  <a:pt x="2207" y="1892"/>
                  <a:pt x="2200" y="1896"/>
                </a:cubicBezTo>
                <a:cubicBezTo>
                  <a:pt x="2183" y="1905"/>
                  <a:pt x="2168" y="1917"/>
                  <a:pt x="2152" y="1928"/>
                </a:cubicBezTo>
                <a:cubicBezTo>
                  <a:pt x="2144" y="1933"/>
                  <a:pt x="2128" y="1944"/>
                  <a:pt x="2128" y="1944"/>
                </a:cubicBezTo>
                <a:cubicBezTo>
                  <a:pt x="2103" y="1982"/>
                  <a:pt x="2109" y="1959"/>
                  <a:pt x="2128" y="2016"/>
                </a:cubicBezTo>
                <a:cubicBezTo>
                  <a:pt x="2133" y="2032"/>
                  <a:pt x="2144" y="2064"/>
                  <a:pt x="2144" y="2064"/>
                </a:cubicBezTo>
                <a:cubicBezTo>
                  <a:pt x="2118" y="2103"/>
                  <a:pt x="2076" y="2129"/>
                  <a:pt x="2032" y="2144"/>
                </a:cubicBezTo>
                <a:cubicBezTo>
                  <a:pt x="2022" y="2141"/>
                  <a:pt x="1984" y="2127"/>
                  <a:pt x="1976" y="2128"/>
                </a:cubicBezTo>
                <a:cubicBezTo>
                  <a:pt x="1939" y="2132"/>
                  <a:pt x="1892" y="2156"/>
                  <a:pt x="1856" y="2168"/>
                </a:cubicBezTo>
                <a:cubicBezTo>
                  <a:pt x="1824" y="2179"/>
                  <a:pt x="1781" y="2181"/>
                  <a:pt x="1752" y="2200"/>
                </a:cubicBezTo>
                <a:cubicBezTo>
                  <a:pt x="1708" y="2229"/>
                  <a:pt x="1655" y="2240"/>
                  <a:pt x="1608" y="2264"/>
                </a:cubicBezTo>
                <a:cubicBezTo>
                  <a:pt x="1599" y="2268"/>
                  <a:pt x="1593" y="2276"/>
                  <a:pt x="1584" y="2280"/>
                </a:cubicBezTo>
                <a:cubicBezTo>
                  <a:pt x="1571" y="2286"/>
                  <a:pt x="1557" y="2291"/>
                  <a:pt x="1544" y="2296"/>
                </a:cubicBezTo>
                <a:cubicBezTo>
                  <a:pt x="1516" y="2324"/>
                  <a:pt x="1491" y="2328"/>
                  <a:pt x="1456" y="2344"/>
                </a:cubicBezTo>
                <a:cubicBezTo>
                  <a:pt x="1426" y="2358"/>
                  <a:pt x="1399" y="2378"/>
                  <a:pt x="1368" y="2392"/>
                </a:cubicBezTo>
                <a:cubicBezTo>
                  <a:pt x="1368" y="2392"/>
                  <a:pt x="1308" y="2412"/>
                  <a:pt x="1296" y="2416"/>
                </a:cubicBezTo>
                <a:cubicBezTo>
                  <a:pt x="1288" y="2419"/>
                  <a:pt x="1272" y="2424"/>
                  <a:pt x="1272" y="2424"/>
                </a:cubicBezTo>
                <a:cubicBezTo>
                  <a:pt x="1183" y="2409"/>
                  <a:pt x="1095" y="2398"/>
                  <a:pt x="1008" y="2376"/>
                </a:cubicBezTo>
                <a:cubicBezTo>
                  <a:pt x="966" y="2348"/>
                  <a:pt x="913" y="2338"/>
                  <a:pt x="864" y="2328"/>
                </a:cubicBezTo>
                <a:cubicBezTo>
                  <a:pt x="810" y="2301"/>
                  <a:pt x="756" y="2297"/>
                  <a:pt x="696" y="2288"/>
                </a:cubicBezTo>
                <a:cubicBezTo>
                  <a:pt x="624" y="2278"/>
                  <a:pt x="557" y="2263"/>
                  <a:pt x="488" y="2240"/>
                </a:cubicBezTo>
                <a:cubicBezTo>
                  <a:pt x="461" y="2231"/>
                  <a:pt x="440" y="2208"/>
                  <a:pt x="416" y="2192"/>
                </a:cubicBezTo>
                <a:cubicBezTo>
                  <a:pt x="402" y="2183"/>
                  <a:pt x="382" y="2185"/>
                  <a:pt x="368" y="2176"/>
                </a:cubicBezTo>
                <a:cubicBezTo>
                  <a:pt x="346" y="2161"/>
                  <a:pt x="300" y="2121"/>
                  <a:pt x="272" y="2112"/>
                </a:cubicBezTo>
                <a:cubicBezTo>
                  <a:pt x="248" y="2104"/>
                  <a:pt x="222" y="2092"/>
                  <a:pt x="200" y="2080"/>
                </a:cubicBezTo>
                <a:cubicBezTo>
                  <a:pt x="162" y="2059"/>
                  <a:pt x="139" y="2031"/>
                  <a:pt x="104" y="2008"/>
                </a:cubicBezTo>
                <a:cubicBezTo>
                  <a:pt x="82" y="1976"/>
                  <a:pt x="48" y="1950"/>
                  <a:pt x="16" y="1928"/>
                </a:cubicBezTo>
                <a:cubicBezTo>
                  <a:pt x="7" y="1901"/>
                  <a:pt x="16" y="1904"/>
                  <a:pt x="0" y="1904"/>
                </a:cubicBezTo>
              </a:path>
            </a:pathLst>
          </a:custGeom>
          <a:noFill/>
          <a:ln w="57150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6" name="Text Box 6"/>
          <p:cNvSpPr txBox="1"/>
          <p:nvPr/>
        </p:nvSpPr>
        <p:spPr>
          <a:xfrm>
            <a:off x="6410325" y="258763"/>
            <a:ext cx="549275" cy="131762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algn="l"/>
            <a:r>
              <a:rPr lang="zh-CN" altLang="en-US" sz="2400" dirty="0">
                <a:latin typeface="Tahoma" panose="020B0604030504040204" pitchFamily="34" charset="0"/>
              </a:rPr>
              <a:t>大兴安岭</a:t>
            </a:r>
          </a:p>
        </p:txBody>
      </p:sp>
      <p:sp>
        <p:nvSpPr>
          <p:cNvPr id="15367" name="Text Box 7"/>
          <p:cNvSpPr txBox="1"/>
          <p:nvPr/>
        </p:nvSpPr>
        <p:spPr>
          <a:xfrm>
            <a:off x="4860925" y="2001838"/>
            <a:ext cx="7969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Tahoma" panose="020B0604030504040204" pitchFamily="34" charset="0"/>
              </a:rPr>
              <a:t>阴山</a:t>
            </a:r>
          </a:p>
        </p:txBody>
      </p:sp>
      <p:sp>
        <p:nvSpPr>
          <p:cNvPr id="15368" name="Text Box 8"/>
          <p:cNvSpPr txBox="1"/>
          <p:nvPr/>
        </p:nvSpPr>
        <p:spPr>
          <a:xfrm>
            <a:off x="4437063" y="2392363"/>
            <a:ext cx="488950" cy="858837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algn="l"/>
            <a:r>
              <a:rPr lang="zh-CN" altLang="en-US" sz="2000" dirty="0">
                <a:latin typeface="Tahoma" panose="020B0604030504040204" pitchFamily="34" charset="0"/>
              </a:rPr>
              <a:t>贺兰山</a:t>
            </a:r>
          </a:p>
        </p:txBody>
      </p:sp>
      <p:sp>
        <p:nvSpPr>
          <p:cNvPr id="15369" name="Text Box 9"/>
          <p:cNvSpPr txBox="1"/>
          <p:nvPr/>
        </p:nvSpPr>
        <p:spPr>
          <a:xfrm>
            <a:off x="990600" y="3505200"/>
            <a:ext cx="171608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Tahoma" panose="020B0604030504040204" pitchFamily="34" charset="0"/>
              </a:rPr>
              <a:t>冈底斯山脉</a:t>
            </a:r>
          </a:p>
        </p:txBody>
      </p:sp>
      <p:sp>
        <p:nvSpPr>
          <p:cNvPr id="15370" name="Text Box 10"/>
          <p:cNvSpPr txBox="1"/>
          <p:nvPr/>
        </p:nvSpPr>
        <p:spPr>
          <a:xfrm>
            <a:off x="-152400" y="6248400"/>
            <a:ext cx="94154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Tahoma" panose="020B0604030504040204" pitchFamily="34" charset="0"/>
              </a:rPr>
              <a:t>哪个界线同季风区与非季风区界线相似</a:t>
            </a:r>
            <a:r>
              <a:rPr lang="en-US" altLang="zh-CN" sz="2400" dirty="0">
                <a:latin typeface="Tahoma" panose="020B0604030504040204" pitchFamily="34" charset="0"/>
              </a:rPr>
              <a:t>?</a:t>
            </a:r>
            <a:r>
              <a:rPr lang="zh-CN" altLang="en-US" sz="2400" dirty="0">
                <a:latin typeface="Tahoma" panose="020B0604030504040204" pitchFamily="34" charset="0"/>
              </a:rPr>
              <a:t>它的确定其主导因素是什么</a:t>
            </a:r>
            <a:r>
              <a:rPr lang="en-US" altLang="zh-CN" sz="2400" dirty="0">
                <a:latin typeface="Tahoma" panose="020B0604030504040204" pitchFamily="34" charset="0"/>
              </a:rPr>
              <a:t>?</a:t>
            </a:r>
          </a:p>
        </p:txBody>
      </p:sp>
      <p:sp>
        <p:nvSpPr>
          <p:cNvPr id="15371" name="Text Box 11"/>
          <p:cNvSpPr txBox="1"/>
          <p:nvPr/>
        </p:nvSpPr>
        <p:spPr>
          <a:xfrm>
            <a:off x="2209800" y="176213"/>
            <a:ext cx="4113213" cy="5191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solidFill>
                  <a:srgbClr val="990033"/>
                </a:solidFill>
                <a:latin typeface="Tahoma" panose="020B0604030504040204" pitchFamily="34" charset="0"/>
              </a:rPr>
              <a:t>季风区与非季风区的界线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/>
          <p:nvPr/>
        </p:nvSpPr>
        <p:spPr>
          <a:xfrm>
            <a:off x="107950" y="450850"/>
            <a:ext cx="8642350" cy="350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400" dirty="0">
                <a:solidFill>
                  <a:srgbClr val="00FF00"/>
                </a:solidFill>
                <a:latin typeface="宋体" panose="02010600030101010101" pitchFamily="2" charset="-122"/>
              </a:rPr>
              <a:t>活动</a:t>
            </a:r>
            <a:r>
              <a:rPr lang="en-US" altLang="zh-CN" sz="4400" dirty="0">
                <a:solidFill>
                  <a:srgbClr val="00FF00"/>
                </a:solidFill>
                <a:latin typeface="宋体" panose="02010600030101010101" pitchFamily="2" charset="-122"/>
              </a:rPr>
              <a:t>:</a:t>
            </a:r>
          </a:p>
          <a:p>
            <a:pPr algn="l">
              <a:spcBef>
                <a:spcPct val="50000"/>
              </a:spcBef>
            </a:pPr>
            <a:r>
              <a:rPr lang="en-US" altLang="zh-CN" sz="3600" b="0" dirty="0">
                <a:latin typeface="宋体" panose="02010600030101010101" pitchFamily="2" charset="-122"/>
              </a:rPr>
              <a:t>   </a:t>
            </a:r>
            <a:r>
              <a:rPr lang="en-US" altLang="zh-CN" sz="3600" dirty="0">
                <a:latin typeface="宋体" panose="02010600030101010101" pitchFamily="2" charset="-122"/>
              </a:rPr>
              <a:t>1.</a:t>
            </a:r>
            <a:r>
              <a:rPr lang="zh-CN" altLang="en-US" sz="3600" dirty="0">
                <a:latin typeface="宋体" panose="02010600030101010101" pitchFamily="2" charset="-122"/>
              </a:rPr>
              <a:t>把图</a:t>
            </a:r>
            <a:r>
              <a:rPr lang="en-US" altLang="zh-CN" sz="3600" dirty="0">
                <a:latin typeface="宋体" panose="02010600030101010101" pitchFamily="2" charset="-122"/>
              </a:rPr>
              <a:t>5.4</a:t>
            </a:r>
            <a:r>
              <a:rPr lang="zh-CN" altLang="en-US" sz="3600" dirty="0">
                <a:latin typeface="宋体" panose="02010600030101010101" pitchFamily="2" charset="-122"/>
              </a:rPr>
              <a:t>中的界线</a:t>
            </a:r>
            <a:r>
              <a:rPr lang="en-US" altLang="zh-CN" sz="3600" dirty="0">
                <a:latin typeface="宋体" panose="02010600030101010101" pitchFamily="2" charset="-122"/>
              </a:rPr>
              <a:t>A</a:t>
            </a:r>
            <a:r>
              <a:rPr lang="zh-CN" altLang="en-US" sz="3600" dirty="0">
                <a:latin typeface="宋体" panose="02010600030101010101" pitchFamily="2" charset="-122"/>
              </a:rPr>
              <a:t>与图</a:t>
            </a:r>
            <a:r>
              <a:rPr lang="en-US" altLang="zh-CN" sz="3600" dirty="0">
                <a:latin typeface="宋体" panose="02010600030101010101" pitchFamily="2" charset="-122"/>
              </a:rPr>
              <a:t>5.5</a:t>
            </a:r>
            <a:r>
              <a:rPr lang="zh-CN" altLang="en-US" sz="3600" dirty="0">
                <a:latin typeface="宋体" panose="02010600030101010101" pitchFamily="2" charset="-122"/>
              </a:rPr>
              <a:t>中的季风区与非季风区的界线相比较</a:t>
            </a:r>
            <a:r>
              <a:rPr lang="en-US" altLang="zh-CN" sz="3600" dirty="0">
                <a:latin typeface="宋体" panose="02010600030101010101" pitchFamily="2" charset="-122"/>
              </a:rPr>
              <a:t>,</a:t>
            </a:r>
            <a:r>
              <a:rPr lang="zh-CN" altLang="en-US" sz="3600" dirty="0">
                <a:latin typeface="宋体" panose="02010600030101010101" pitchFamily="2" charset="-122"/>
              </a:rPr>
              <a:t>看看它们有没有相似性</a:t>
            </a:r>
            <a:r>
              <a:rPr lang="en-US" altLang="zh-CN" sz="3600" dirty="0">
                <a:latin typeface="宋体" panose="02010600030101010101" pitchFamily="2" charset="-122"/>
              </a:rPr>
              <a:t>?</a:t>
            </a:r>
            <a:r>
              <a:rPr lang="zh-CN" altLang="en-US" sz="3600" dirty="0">
                <a:latin typeface="宋体" panose="02010600030101010101" pitchFamily="2" charset="-122"/>
              </a:rPr>
              <a:t>界线</a:t>
            </a:r>
            <a:r>
              <a:rPr lang="en-US" altLang="zh-CN" sz="3600" dirty="0">
                <a:latin typeface="宋体" panose="02010600030101010101" pitchFamily="2" charset="-122"/>
              </a:rPr>
              <a:t>A</a:t>
            </a:r>
            <a:r>
              <a:rPr lang="zh-CN" altLang="en-US" sz="3600" dirty="0">
                <a:latin typeface="宋体" panose="02010600030101010101" pitchFamily="2" charset="-122"/>
              </a:rPr>
              <a:t>的确定</a:t>
            </a:r>
            <a:r>
              <a:rPr lang="en-US" altLang="zh-CN" sz="3600" dirty="0">
                <a:latin typeface="宋体" panose="02010600030101010101" pitchFamily="2" charset="-122"/>
              </a:rPr>
              <a:t>,</a:t>
            </a:r>
            <a:r>
              <a:rPr lang="zh-CN" altLang="en-US" sz="3600" dirty="0">
                <a:latin typeface="宋体" panose="02010600030101010101" pitchFamily="2" charset="-122"/>
              </a:rPr>
              <a:t>主导因素是什么</a:t>
            </a:r>
            <a:r>
              <a:rPr lang="en-US" altLang="zh-CN" sz="3600" dirty="0">
                <a:latin typeface="宋体" panose="02010600030101010101" pitchFamily="2" charset="-122"/>
              </a:rPr>
              <a:t>?</a:t>
            </a:r>
          </a:p>
          <a:p>
            <a:pPr algn="l">
              <a:spcBef>
                <a:spcPct val="50000"/>
              </a:spcBef>
            </a:pPr>
            <a:endParaRPr lang="en-US" altLang="zh-CN" sz="3600" dirty="0">
              <a:latin typeface="宋体" panose="02010600030101010101" pitchFamily="2" charset="-122"/>
            </a:endParaRPr>
          </a:p>
        </p:txBody>
      </p:sp>
      <p:sp>
        <p:nvSpPr>
          <p:cNvPr id="47107" name="Text Box 3"/>
          <p:cNvSpPr txBox="1"/>
          <p:nvPr/>
        </p:nvSpPr>
        <p:spPr>
          <a:xfrm>
            <a:off x="323850" y="3789363"/>
            <a:ext cx="8424863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0" dirty="0">
                <a:solidFill>
                  <a:srgbClr val="FF0000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sz="3600" dirty="0">
                <a:solidFill>
                  <a:srgbClr val="FF0000"/>
                </a:solidFill>
                <a:latin typeface="宋体" panose="02010600030101010101" pitchFamily="2" charset="-122"/>
              </a:rPr>
              <a:t>答</a:t>
            </a:r>
            <a:r>
              <a:rPr lang="en-US" altLang="zh-CN" sz="3600" dirty="0">
                <a:solidFill>
                  <a:srgbClr val="FF0000"/>
                </a:solidFill>
                <a:latin typeface="宋体" panose="02010600030101010101" pitchFamily="2" charset="-122"/>
              </a:rPr>
              <a:t>:</a:t>
            </a:r>
            <a:r>
              <a:rPr lang="zh-CN" altLang="en-US" sz="3600" dirty="0">
                <a:solidFill>
                  <a:srgbClr val="FF0000"/>
                </a:solidFill>
                <a:latin typeface="宋体" panose="02010600030101010101" pitchFamily="2" charset="-122"/>
              </a:rPr>
              <a:t>季风区与非季风区的界线同北方地区与西北地区的分界线有相似性。说明界线</a:t>
            </a:r>
            <a:r>
              <a:rPr lang="en-US" altLang="zh-CN" sz="3600" dirty="0">
                <a:solidFill>
                  <a:srgbClr val="FF0000"/>
                </a:solidFill>
                <a:latin typeface="宋体" panose="02010600030101010101" pitchFamily="2" charset="-122"/>
              </a:rPr>
              <a:t>A</a:t>
            </a:r>
            <a:r>
              <a:rPr lang="zh-CN" altLang="en-US" sz="3600" dirty="0">
                <a:solidFill>
                  <a:srgbClr val="FF0000"/>
                </a:solidFill>
                <a:latin typeface="宋体" panose="02010600030101010101" pitchFamily="2" charset="-122"/>
              </a:rPr>
              <a:t>的确定，主导因素是季风。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t009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76200"/>
            <a:ext cx="4648200" cy="3581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1" name="Picture 3" descr="中国降水量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27538" y="0"/>
            <a:ext cx="5334000" cy="3810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 Box 4"/>
          <p:cNvSpPr txBox="1"/>
          <p:nvPr/>
        </p:nvSpPr>
        <p:spPr>
          <a:xfrm>
            <a:off x="746125" y="3775075"/>
            <a:ext cx="6584950" cy="457200"/>
          </a:xfrm>
          <a:prstGeom prst="rect">
            <a:avLst/>
          </a:prstGeom>
          <a:noFill/>
          <a:ln w="12700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b="0" dirty="0">
                <a:solidFill>
                  <a:srgbClr val="990033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400" b="0" dirty="0">
                <a:solidFill>
                  <a:srgbClr val="990033"/>
                </a:solidFill>
                <a:latin typeface="Times New Roman" panose="02020603050405020304" pitchFamily="18" charset="0"/>
              </a:rPr>
              <a:t>5.6                                                            </a:t>
            </a:r>
            <a:r>
              <a:rPr lang="zh-CN" altLang="en-US" sz="2400" b="0" dirty="0">
                <a:solidFill>
                  <a:srgbClr val="990033"/>
                </a:solidFill>
                <a:latin typeface="Times New Roman" panose="02020603050405020304" pitchFamily="18" charset="0"/>
              </a:rPr>
              <a:t>图</a:t>
            </a:r>
            <a:r>
              <a:rPr lang="en-US" altLang="zh-CN" sz="2400" b="0" dirty="0">
                <a:solidFill>
                  <a:srgbClr val="990033"/>
                </a:solidFill>
                <a:latin typeface="Times New Roman" panose="02020603050405020304" pitchFamily="18" charset="0"/>
              </a:rPr>
              <a:t>5.7      </a:t>
            </a:r>
          </a:p>
        </p:txBody>
      </p:sp>
      <p:sp>
        <p:nvSpPr>
          <p:cNvPr id="17413" name="Text Box 5"/>
          <p:cNvSpPr txBox="1"/>
          <p:nvPr/>
        </p:nvSpPr>
        <p:spPr>
          <a:xfrm>
            <a:off x="26988" y="4176713"/>
            <a:ext cx="9345612" cy="2528887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界线</a:t>
            </a:r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大致与</a:t>
            </a:r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月哪条等温线的分布最接近</a:t>
            </a:r>
          </a:p>
          <a:p>
            <a:pPr algn="l"/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界线</a:t>
            </a:r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大致与哪条等降水量线最接近、</a:t>
            </a:r>
          </a:p>
          <a:p>
            <a:pPr algn="l"/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界线</a:t>
            </a:r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的确定，主导因素是什么？</a:t>
            </a:r>
          </a:p>
          <a:p>
            <a:pPr algn="l"/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4.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界线</a:t>
            </a:r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是我国重要的一条自然地理界线，你知道</a:t>
            </a:r>
          </a:p>
          <a:p>
            <a:pPr algn="l"/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吗？从图</a:t>
            </a:r>
            <a:r>
              <a:rPr lang="en-US" altLang="zh-CN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5.4</a:t>
            </a:r>
            <a:r>
              <a:rPr lang="zh-CN" altLang="en-US" sz="3200" dirty="0">
                <a:solidFill>
                  <a:schemeClr val="tx2"/>
                </a:solidFill>
                <a:latin typeface="Times New Roman" panose="02020603050405020304" pitchFamily="18" charset="0"/>
              </a:rPr>
              <a:t>中读出经过的山脉、河流。</a:t>
            </a:r>
          </a:p>
        </p:txBody>
      </p:sp>
      <p:sp>
        <p:nvSpPr>
          <p:cNvPr id="60422" name="Text Box 6"/>
          <p:cNvSpPr txBox="1"/>
          <p:nvPr/>
        </p:nvSpPr>
        <p:spPr>
          <a:xfrm>
            <a:off x="3429000" y="1752600"/>
            <a:ext cx="8382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2400" dirty="0">
                <a:latin typeface="Tahoma" panose="020B0604030504040204" pitchFamily="34" charset="0"/>
              </a:rPr>
              <a:t>0</a:t>
            </a:r>
            <a:r>
              <a:rPr lang="en-US" altLang="zh-CN" sz="2400" dirty="0">
                <a:latin typeface="Tahoma" panose="020B0604030504040204" pitchFamily="34" charset="0"/>
                <a:cs typeface="Tahoma" panose="020B0604030504040204" pitchFamily="34" charset="0"/>
              </a:rPr>
              <a:t>°</a:t>
            </a:r>
            <a:r>
              <a:rPr lang="en-US" altLang="zh-CN" sz="2400" dirty="0">
                <a:latin typeface="Tahoma" panose="020B0604030504040204" pitchFamily="34" charset="0"/>
              </a:rPr>
              <a:t>C</a:t>
            </a:r>
          </a:p>
        </p:txBody>
      </p:sp>
      <p:sp>
        <p:nvSpPr>
          <p:cNvPr id="60423" name="Text Box 7"/>
          <p:cNvSpPr txBox="1"/>
          <p:nvPr/>
        </p:nvSpPr>
        <p:spPr>
          <a:xfrm>
            <a:off x="8077200" y="1371600"/>
            <a:ext cx="6842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sz="2000" dirty="0">
                <a:solidFill>
                  <a:srgbClr val="FF0000"/>
                </a:solidFill>
                <a:latin typeface="Tahoma" panose="020B0604030504040204" pitchFamily="34" charset="0"/>
              </a:rPr>
              <a:t>800MM</a:t>
            </a:r>
          </a:p>
        </p:txBody>
      </p:sp>
      <p:sp>
        <p:nvSpPr>
          <p:cNvPr id="60424" name="Freeform 8"/>
          <p:cNvSpPr/>
          <p:nvPr/>
        </p:nvSpPr>
        <p:spPr>
          <a:xfrm>
            <a:off x="1333500" y="2057400"/>
            <a:ext cx="2184400" cy="635000"/>
          </a:xfrm>
          <a:custGeom>
            <a:avLst/>
            <a:gdLst>
              <a:gd name="txL" fmla="*/ 0 w 1376"/>
              <a:gd name="txT" fmla="*/ 0 h 400"/>
              <a:gd name="txR" fmla="*/ 1376 w 1376"/>
              <a:gd name="txB" fmla="*/ 400 h 400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</a:cxnLst>
            <a:rect l="txL" t="txT" r="txR" b="txB"/>
            <a:pathLst>
              <a:path w="1376" h="400">
                <a:moveTo>
                  <a:pt x="1376" y="0"/>
                </a:moveTo>
                <a:cubicBezTo>
                  <a:pt x="1362" y="5"/>
                  <a:pt x="1311" y="22"/>
                  <a:pt x="1304" y="24"/>
                </a:cubicBezTo>
                <a:cubicBezTo>
                  <a:pt x="1296" y="27"/>
                  <a:pt x="1280" y="32"/>
                  <a:pt x="1280" y="32"/>
                </a:cubicBezTo>
                <a:cubicBezTo>
                  <a:pt x="1241" y="90"/>
                  <a:pt x="1192" y="51"/>
                  <a:pt x="1136" y="32"/>
                </a:cubicBezTo>
                <a:cubicBezTo>
                  <a:pt x="1120" y="27"/>
                  <a:pt x="1088" y="16"/>
                  <a:pt x="1088" y="16"/>
                </a:cubicBezTo>
                <a:cubicBezTo>
                  <a:pt x="1067" y="19"/>
                  <a:pt x="1030" y="21"/>
                  <a:pt x="1008" y="32"/>
                </a:cubicBezTo>
                <a:cubicBezTo>
                  <a:pt x="979" y="46"/>
                  <a:pt x="967" y="70"/>
                  <a:pt x="936" y="80"/>
                </a:cubicBezTo>
                <a:cubicBezTo>
                  <a:pt x="879" y="61"/>
                  <a:pt x="818" y="67"/>
                  <a:pt x="760" y="48"/>
                </a:cubicBezTo>
                <a:cubicBezTo>
                  <a:pt x="744" y="53"/>
                  <a:pt x="721" y="50"/>
                  <a:pt x="712" y="64"/>
                </a:cubicBezTo>
                <a:cubicBezTo>
                  <a:pt x="693" y="92"/>
                  <a:pt x="680" y="101"/>
                  <a:pt x="648" y="112"/>
                </a:cubicBezTo>
                <a:cubicBezTo>
                  <a:pt x="643" y="131"/>
                  <a:pt x="648" y="157"/>
                  <a:pt x="632" y="168"/>
                </a:cubicBezTo>
                <a:cubicBezTo>
                  <a:pt x="606" y="187"/>
                  <a:pt x="565" y="189"/>
                  <a:pt x="536" y="208"/>
                </a:cubicBezTo>
                <a:cubicBezTo>
                  <a:pt x="546" y="239"/>
                  <a:pt x="549" y="281"/>
                  <a:pt x="520" y="304"/>
                </a:cubicBezTo>
                <a:cubicBezTo>
                  <a:pt x="506" y="315"/>
                  <a:pt x="487" y="318"/>
                  <a:pt x="472" y="328"/>
                </a:cubicBezTo>
                <a:cubicBezTo>
                  <a:pt x="461" y="344"/>
                  <a:pt x="451" y="360"/>
                  <a:pt x="440" y="376"/>
                </a:cubicBezTo>
                <a:cubicBezTo>
                  <a:pt x="435" y="384"/>
                  <a:pt x="424" y="400"/>
                  <a:pt x="424" y="400"/>
                </a:cubicBezTo>
                <a:cubicBezTo>
                  <a:pt x="405" y="371"/>
                  <a:pt x="397" y="361"/>
                  <a:pt x="408" y="328"/>
                </a:cubicBezTo>
                <a:cubicBezTo>
                  <a:pt x="405" y="312"/>
                  <a:pt x="414" y="288"/>
                  <a:pt x="400" y="280"/>
                </a:cubicBezTo>
                <a:cubicBezTo>
                  <a:pt x="385" y="272"/>
                  <a:pt x="352" y="296"/>
                  <a:pt x="352" y="296"/>
                </a:cubicBezTo>
                <a:cubicBezTo>
                  <a:pt x="319" y="285"/>
                  <a:pt x="279" y="273"/>
                  <a:pt x="248" y="256"/>
                </a:cubicBezTo>
                <a:cubicBezTo>
                  <a:pt x="165" y="210"/>
                  <a:pt x="230" y="234"/>
                  <a:pt x="176" y="216"/>
                </a:cubicBezTo>
                <a:cubicBezTo>
                  <a:pt x="142" y="227"/>
                  <a:pt x="132" y="237"/>
                  <a:pt x="144" y="272"/>
                </a:cubicBezTo>
                <a:cubicBezTo>
                  <a:pt x="113" y="293"/>
                  <a:pt x="79" y="287"/>
                  <a:pt x="48" y="304"/>
                </a:cubicBezTo>
                <a:cubicBezTo>
                  <a:pt x="31" y="313"/>
                  <a:pt x="0" y="336"/>
                  <a:pt x="0" y="336"/>
                </a:cubicBez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0425" name="Freeform 9"/>
          <p:cNvSpPr/>
          <p:nvPr/>
        </p:nvSpPr>
        <p:spPr>
          <a:xfrm>
            <a:off x="5838825" y="1676400"/>
            <a:ext cx="2327275" cy="938213"/>
          </a:xfrm>
          <a:custGeom>
            <a:avLst/>
            <a:gdLst>
              <a:gd name="txL" fmla="*/ 0 w 1466"/>
              <a:gd name="txT" fmla="*/ 0 h 591"/>
              <a:gd name="txR" fmla="*/ 1466 w 1466"/>
              <a:gd name="txB" fmla="*/ 591 h 591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1466" h="591">
                <a:moveTo>
                  <a:pt x="1466" y="0"/>
                </a:moveTo>
                <a:cubicBezTo>
                  <a:pt x="1442" y="16"/>
                  <a:pt x="1418" y="24"/>
                  <a:pt x="1394" y="40"/>
                </a:cubicBezTo>
                <a:cubicBezTo>
                  <a:pt x="1385" y="76"/>
                  <a:pt x="1382" y="92"/>
                  <a:pt x="1346" y="104"/>
                </a:cubicBezTo>
                <a:cubicBezTo>
                  <a:pt x="1316" y="148"/>
                  <a:pt x="1347" y="113"/>
                  <a:pt x="1306" y="136"/>
                </a:cubicBezTo>
                <a:cubicBezTo>
                  <a:pt x="1289" y="145"/>
                  <a:pt x="1258" y="168"/>
                  <a:pt x="1258" y="168"/>
                </a:cubicBezTo>
                <a:cubicBezTo>
                  <a:pt x="1244" y="189"/>
                  <a:pt x="1237" y="223"/>
                  <a:pt x="1218" y="240"/>
                </a:cubicBezTo>
                <a:cubicBezTo>
                  <a:pt x="1180" y="273"/>
                  <a:pt x="1178" y="270"/>
                  <a:pt x="1138" y="280"/>
                </a:cubicBezTo>
                <a:cubicBezTo>
                  <a:pt x="1073" y="269"/>
                  <a:pt x="1105" y="277"/>
                  <a:pt x="1042" y="256"/>
                </a:cubicBezTo>
                <a:cubicBezTo>
                  <a:pt x="1034" y="253"/>
                  <a:pt x="1018" y="248"/>
                  <a:pt x="1018" y="248"/>
                </a:cubicBezTo>
                <a:cubicBezTo>
                  <a:pt x="938" y="253"/>
                  <a:pt x="883" y="266"/>
                  <a:pt x="810" y="256"/>
                </a:cubicBezTo>
                <a:cubicBezTo>
                  <a:pt x="767" y="259"/>
                  <a:pt x="718" y="248"/>
                  <a:pt x="682" y="272"/>
                </a:cubicBezTo>
                <a:cubicBezTo>
                  <a:pt x="673" y="278"/>
                  <a:pt x="667" y="289"/>
                  <a:pt x="658" y="296"/>
                </a:cubicBezTo>
                <a:cubicBezTo>
                  <a:pt x="615" y="332"/>
                  <a:pt x="653" y="296"/>
                  <a:pt x="610" y="320"/>
                </a:cubicBezTo>
                <a:cubicBezTo>
                  <a:pt x="527" y="366"/>
                  <a:pt x="592" y="342"/>
                  <a:pt x="538" y="360"/>
                </a:cubicBezTo>
                <a:cubicBezTo>
                  <a:pt x="515" y="383"/>
                  <a:pt x="487" y="399"/>
                  <a:pt x="466" y="424"/>
                </a:cubicBezTo>
                <a:cubicBezTo>
                  <a:pt x="442" y="452"/>
                  <a:pt x="439" y="489"/>
                  <a:pt x="418" y="520"/>
                </a:cubicBezTo>
                <a:cubicBezTo>
                  <a:pt x="415" y="541"/>
                  <a:pt x="421" y="565"/>
                  <a:pt x="410" y="584"/>
                </a:cubicBezTo>
                <a:cubicBezTo>
                  <a:pt x="406" y="591"/>
                  <a:pt x="393" y="581"/>
                  <a:pt x="386" y="576"/>
                </a:cubicBezTo>
                <a:cubicBezTo>
                  <a:pt x="378" y="570"/>
                  <a:pt x="377" y="559"/>
                  <a:pt x="370" y="552"/>
                </a:cubicBezTo>
                <a:cubicBezTo>
                  <a:pt x="341" y="523"/>
                  <a:pt x="307" y="510"/>
                  <a:pt x="274" y="488"/>
                </a:cubicBezTo>
                <a:cubicBezTo>
                  <a:pt x="258" y="464"/>
                  <a:pt x="242" y="440"/>
                  <a:pt x="226" y="416"/>
                </a:cubicBezTo>
                <a:cubicBezTo>
                  <a:pt x="217" y="402"/>
                  <a:pt x="178" y="400"/>
                  <a:pt x="178" y="400"/>
                </a:cubicBezTo>
                <a:cubicBezTo>
                  <a:pt x="167" y="432"/>
                  <a:pt x="158" y="445"/>
                  <a:pt x="130" y="464"/>
                </a:cubicBezTo>
                <a:cubicBezTo>
                  <a:pt x="84" y="533"/>
                  <a:pt x="145" y="452"/>
                  <a:pt x="90" y="496"/>
                </a:cubicBezTo>
                <a:cubicBezTo>
                  <a:pt x="82" y="502"/>
                  <a:pt x="82" y="514"/>
                  <a:pt x="74" y="520"/>
                </a:cubicBezTo>
                <a:cubicBezTo>
                  <a:pt x="67" y="525"/>
                  <a:pt x="57" y="524"/>
                  <a:pt x="50" y="528"/>
                </a:cubicBezTo>
                <a:cubicBezTo>
                  <a:pt x="0" y="556"/>
                  <a:pt x="2" y="542"/>
                  <a:pt x="2" y="568"/>
                </a:cubicBezTo>
              </a:path>
            </a:pathLst>
          </a:custGeom>
          <a:noFill/>
          <a:ln w="28575" cap="flat" cmpd="sng">
            <a:solidFill>
              <a:srgbClr val="FF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  <p:bldP spid="604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/>
          <p:nvPr/>
        </p:nvSpPr>
        <p:spPr>
          <a:xfrm>
            <a:off x="0" y="115888"/>
            <a:ext cx="9144000" cy="7507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0" dirty="0">
                <a:latin typeface="Arial" panose="020B0604020202020204" pitchFamily="34" charset="0"/>
              </a:rPr>
              <a:t>    2.</a:t>
            </a:r>
            <a:r>
              <a:rPr lang="zh-CN" altLang="en-US" sz="3600" b="0" dirty="0">
                <a:latin typeface="Arial" panose="020B0604020202020204" pitchFamily="34" charset="0"/>
              </a:rPr>
              <a:t>观察图</a:t>
            </a:r>
            <a:r>
              <a:rPr lang="en-US" altLang="zh-CN" sz="3600" b="0" dirty="0">
                <a:latin typeface="Arial" panose="020B0604020202020204" pitchFamily="34" charset="0"/>
              </a:rPr>
              <a:t>5.4</a:t>
            </a:r>
            <a:r>
              <a:rPr lang="zh-CN" altLang="en-US" sz="3600" b="0" dirty="0">
                <a:latin typeface="Arial" panose="020B0604020202020204" pitchFamily="34" charset="0"/>
              </a:rPr>
              <a:t>中的界线</a:t>
            </a:r>
            <a:r>
              <a:rPr lang="en-US" altLang="zh-CN" sz="3600" b="0" dirty="0">
                <a:latin typeface="Arial" panose="020B0604020202020204" pitchFamily="34" charset="0"/>
              </a:rPr>
              <a:t>B,</a:t>
            </a:r>
            <a:r>
              <a:rPr lang="zh-CN" altLang="en-US" sz="3600" b="0" dirty="0">
                <a:latin typeface="Arial" panose="020B0604020202020204" pitchFamily="34" charset="0"/>
              </a:rPr>
              <a:t>并与图</a:t>
            </a:r>
            <a:r>
              <a:rPr lang="en-US" altLang="zh-CN" sz="3600" b="0" dirty="0">
                <a:latin typeface="Arial" panose="020B0604020202020204" pitchFamily="34" charset="0"/>
              </a:rPr>
              <a:t>5.6</a:t>
            </a:r>
            <a:r>
              <a:rPr lang="zh-CN" altLang="en-US" sz="3600" b="0" dirty="0">
                <a:latin typeface="Arial" panose="020B0604020202020204" pitchFamily="34" charset="0"/>
              </a:rPr>
              <a:t>和图</a:t>
            </a:r>
            <a:r>
              <a:rPr lang="en-US" altLang="zh-CN" sz="3600" b="0" dirty="0">
                <a:latin typeface="Arial" panose="020B0604020202020204" pitchFamily="34" charset="0"/>
              </a:rPr>
              <a:t>5.7</a:t>
            </a:r>
            <a:r>
              <a:rPr lang="zh-CN" altLang="en-US" sz="3600" b="0" dirty="0">
                <a:latin typeface="Arial" panose="020B0604020202020204" pitchFamily="34" charset="0"/>
              </a:rPr>
              <a:t>相比较</a:t>
            </a:r>
            <a:r>
              <a:rPr lang="en-US" altLang="zh-CN" sz="3600" b="0" dirty="0">
                <a:latin typeface="Arial" panose="020B0604020202020204" pitchFamily="34" charset="0"/>
              </a:rPr>
              <a:t>,</a:t>
            </a:r>
            <a:r>
              <a:rPr lang="zh-CN" altLang="en-US" sz="3600" b="0" dirty="0">
                <a:latin typeface="Arial" panose="020B0604020202020204" pitchFamily="34" charset="0"/>
              </a:rPr>
              <a:t>分析以下问题。</a:t>
            </a:r>
          </a:p>
          <a:p>
            <a:pPr algn="l">
              <a:spcBef>
                <a:spcPct val="50000"/>
              </a:spcBef>
            </a:pPr>
            <a:r>
              <a:rPr lang="zh-CN" altLang="en-US" sz="3600" b="0" dirty="0">
                <a:latin typeface="Arial" panose="020B0604020202020204" pitchFamily="34" charset="0"/>
              </a:rPr>
              <a:t>（</a:t>
            </a:r>
            <a:r>
              <a:rPr lang="en-US" altLang="zh-CN" sz="3600" b="0" dirty="0">
                <a:latin typeface="Arial" panose="020B0604020202020204" pitchFamily="34" charset="0"/>
              </a:rPr>
              <a:t>1</a:t>
            </a:r>
            <a:r>
              <a:rPr lang="zh-CN" altLang="en-US" sz="3600" b="0" dirty="0">
                <a:latin typeface="Arial" panose="020B0604020202020204" pitchFamily="34" charset="0"/>
              </a:rPr>
              <a:t>）界线</a:t>
            </a:r>
            <a:r>
              <a:rPr lang="en-US" altLang="zh-CN" sz="3600" b="0" dirty="0">
                <a:latin typeface="Arial" panose="020B0604020202020204" pitchFamily="34" charset="0"/>
              </a:rPr>
              <a:t>B</a:t>
            </a:r>
            <a:r>
              <a:rPr lang="zh-CN" altLang="en-US" sz="3600" b="0" dirty="0">
                <a:latin typeface="Arial" panose="020B0604020202020204" pitchFamily="34" charset="0"/>
              </a:rPr>
              <a:t>大致与</a:t>
            </a:r>
            <a:r>
              <a:rPr lang="en-US" altLang="zh-CN" sz="3600" b="0" dirty="0">
                <a:latin typeface="Arial" panose="020B0604020202020204" pitchFamily="34" charset="0"/>
              </a:rPr>
              <a:t>1</a:t>
            </a:r>
            <a:r>
              <a:rPr lang="zh-CN" altLang="en-US" sz="3600" b="0" dirty="0">
                <a:latin typeface="Arial" panose="020B0604020202020204" pitchFamily="34" charset="0"/>
              </a:rPr>
              <a:t>月哪条等温线的分布最接近。</a:t>
            </a:r>
          </a:p>
          <a:p>
            <a:pPr algn="l">
              <a:spcBef>
                <a:spcPct val="50000"/>
              </a:spcBef>
            </a:pPr>
            <a:r>
              <a:rPr lang="zh-CN" altLang="en-US" sz="3600" b="0" dirty="0">
                <a:latin typeface="Arial" panose="020B0604020202020204" pitchFamily="34" charset="0"/>
              </a:rPr>
              <a:t>（</a:t>
            </a:r>
            <a:r>
              <a:rPr lang="en-US" altLang="zh-CN" sz="3600" b="0" dirty="0">
                <a:latin typeface="Arial" panose="020B0604020202020204" pitchFamily="34" charset="0"/>
              </a:rPr>
              <a:t>2</a:t>
            </a:r>
            <a:r>
              <a:rPr lang="zh-CN" altLang="en-US" sz="3600" b="0" dirty="0">
                <a:latin typeface="Arial" panose="020B0604020202020204" pitchFamily="34" charset="0"/>
              </a:rPr>
              <a:t>）界线</a:t>
            </a:r>
            <a:r>
              <a:rPr lang="en-US" altLang="zh-CN" sz="3600" b="0" dirty="0">
                <a:latin typeface="Arial" panose="020B0604020202020204" pitchFamily="34" charset="0"/>
              </a:rPr>
              <a:t>B</a:t>
            </a:r>
            <a:r>
              <a:rPr lang="zh-CN" altLang="en-US" sz="3600" b="0" dirty="0">
                <a:latin typeface="Arial" panose="020B0604020202020204" pitchFamily="34" charset="0"/>
              </a:rPr>
              <a:t>大致与哪条等降水量线的分布最接近。</a:t>
            </a:r>
          </a:p>
          <a:p>
            <a:pPr algn="l">
              <a:spcBef>
                <a:spcPct val="50000"/>
              </a:spcBef>
            </a:pPr>
            <a:r>
              <a:rPr lang="zh-CN" altLang="en-US" sz="3600" b="0" dirty="0">
                <a:latin typeface="Arial" panose="020B0604020202020204" pitchFamily="34" charset="0"/>
              </a:rPr>
              <a:t>（</a:t>
            </a:r>
            <a:r>
              <a:rPr lang="en-US" altLang="zh-CN" sz="3600" b="0" dirty="0">
                <a:latin typeface="Arial" panose="020B0604020202020204" pitchFamily="34" charset="0"/>
              </a:rPr>
              <a:t>3</a:t>
            </a:r>
            <a:r>
              <a:rPr lang="zh-CN" altLang="en-US" sz="3600" b="0" dirty="0">
                <a:latin typeface="Arial" panose="020B0604020202020204" pitchFamily="34" charset="0"/>
              </a:rPr>
              <a:t>）界线</a:t>
            </a:r>
            <a:r>
              <a:rPr lang="en-US" altLang="zh-CN" sz="3600" b="0" dirty="0">
                <a:latin typeface="Arial" panose="020B0604020202020204" pitchFamily="34" charset="0"/>
              </a:rPr>
              <a:t>B</a:t>
            </a:r>
            <a:r>
              <a:rPr lang="zh-CN" altLang="en-US" sz="3600" b="0" dirty="0">
                <a:latin typeface="Arial" panose="020B0604020202020204" pitchFamily="34" charset="0"/>
              </a:rPr>
              <a:t>的确定，主导因素是什么。</a:t>
            </a:r>
          </a:p>
          <a:p>
            <a:pPr algn="l">
              <a:spcBef>
                <a:spcPct val="50000"/>
              </a:spcBef>
            </a:pPr>
            <a:r>
              <a:rPr lang="zh-CN" altLang="en-US" sz="3600" b="0" dirty="0">
                <a:latin typeface="Arial" panose="020B0604020202020204" pitchFamily="34" charset="0"/>
              </a:rPr>
              <a:t>（</a:t>
            </a:r>
            <a:r>
              <a:rPr lang="en-US" altLang="zh-CN" sz="3600" b="0" dirty="0">
                <a:latin typeface="Arial" panose="020B0604020202020204" pitchFamily="34" charset="0"/>
              </a:rPr>
              <a:t>4</a:t>
            </a:r>
            <a:r>
              <a:rPr lang="zh-CN" altLang="en-US" sz="3600" b="0" dirty="0">
                <a:latin typeface="Arial" panose="020B0604020202020204" pitchFamily="34" charset="0"/>
              </a:rPr>
              <a:t>）界线</a:t>
            </a:r>
            <a:r>
              <a:rPr lang="en-US" altLang="zh-CN" sz="3600" b="0" dirty="0">
                <a:latin typeface="Arial" panose="020B0604020202020204" pitchFamily="34" charset="0"/>
              </a:rPr>
              <a:t>B</a:t>
            </a:r>
            <a:r>
              <a:rPr lang="zh-CN" altLang="en-US" sz="3600" b="0" dirty="0">
                <a:latin typeface="Arial" panose="020B0604020202020204" pitchFamily="34" charset="0"/>
              </a:rPr>
              <a:t>是我国一条重要的自然地理分界线，在图</a:t>
            </a:r>
            <a:r>
              <a:rPr lang="en-US" altLang="zh-CN" sz="3600" b="0" dirty="0">
                <a:latin typeface="Arial" panose="020B0604020202020204" pitchFamily="34" charset="0"/>
              </a:rPr>
              <a:t>5.4</a:t>
            </a:r>
            <a:r>
              <a:rPr lang="zh-CN" altLang="en-US" sz="3600" b="0" dirty="0">
                <a:latin typeface="Arial" panose="020B0604020202020204" pitchFamily="34" charset="0"/>
              </a:rPr>
              <a:t>中读出它与哪列山脉、哪条河流的分布大体一致。</a:t>
            </a:r>
          </a:p>
          <a:p>
            <a:pPr algn="l">
              <a:spcBef>
                <a:spcPct val="50000"/>
              </a:spcBef>
            </a:pPr>
            <a:endParaRPr lang="en-US" altLang="zh-CN" sz="3600" b="0" dirty="0">
              <a:latin typeface="Arial" panose="020B0604020202020204" pitchFamily="34" charset="0"/>
            </a:endParaRPr>
          </a:p>
        </p:txBody>
      </p:sp>
      <p:sp>
        <p:nvSpPr>
          <p:cNvPr id="48131" name="Text Box 3"/>
          <p:cNvSpPr txBox="1"/>
          <p:nvPr/>
        </p:nvSpPr>
        <p:spPr>
          <a:xfrm>
            <a:off x="1619250" y="2133600"/>
            <a:ext cx="23764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(0℃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等温线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48132" name="Text Box 4"/>
          <p:cNvSpPr txBox="1"/>
          <p:nvPr/>
        </p:nvSpPr>
        <p:spPr>
          <a:xfrm>
            <a:off x="1547813" y="3500438"/>
            <a:ext cx="38877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(800mm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等降水量线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48133" name="Text Box 5"/>
          <p:cNvSpPr txBox="1"/>
          <p:nvPr/>
        </p:nvSpPr>
        <p:spPr>
          <a:xfrm>
            <a:off x="7812088" y="4221163"/>
            <a:ext cx="1331912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(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气候</a:t>
            </a: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48134" name="Text Box 6"/>
          <p:cNvSpPr txBox="1"/>
          <p:nvPr/>
        </p:nvSpPr>
        <p:spPr>
          <a:xfrm>
            <a:off x="4284663" y="6237288"/>
            <a:ext cx="4535487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(</a:t>
            </a:r>
            <a:r>
              <a:rPr lang="zh-CN" altLang="en-US" sz="3200" dirty="0">
                <a:solidFill>
                  <a:srgbClr val="FF0000"/>
                </a:solidFill>
                <a:latin typeface="Arial" panose="020B0604020202020204" pitchFamily="34" charset="0"/>
              </a:rPr>
              <a:t>秦岭、淮河）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/>
      <p:bldP spid="48132" grpId="0"/>
      <p:bldP spid="48133" grpId="0"/>
      <p:bldP spid="481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750" y="476250"/>
            <a:ext cx="7921625" cy="5978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Freeform 3"/>
          <p:cNvSpPr/>
          <p:nvPr/>
        </p:nvSpPr>
        <p:spPr>
          <a:xfrm>
            <a:off x="4286250" y="3759200"/>
            <a:ext cx="1781175" cy="325438"/>
          </a:xfrm>
          <a:custGeom>
            <a:avLst/>
            <a:gdLst>
              <a:gd name="txL" fmla="*/ 0 w 1122"/>
              <a:gd name="txT" fmla="*/ 0 h 205"/>
              <a:gd name="txR" fmla="*/ 1122 w 1122"/>
              <a:gd name="txB" fmla="*/ 205 h 205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1122" h="205">
                <a:moveTo>
                  <a:pt x="0" y="159"/>
                </a:moveTo>
                <a:cubicBezTo>
                  <a:pt x="200" y="121"/>
                  <a:pt x="196" y="130"/>
                  <a:pt x="490" y="143"/>
                </a:cubicBezTo>
                <a:cubicBezTo>
                  <a:pt x="544" y="172"/>
                  <a:pt x="601" y="176"/>
                  <a:pt x="657" y="189"/>
                </a:cubicBezTo>
                <a:cubicBezTo>
                  <a:pt x="698" y="201"/>
                  <a:pt x="692" y="205"/>
                  <a:pt x="747" y="192"/>
                </a:cubicBezTo>
                <a:cubicBezTo>
                  <a:pt x="799" y="176"/>
                  <a:pt x="904" y="123"/>
                  <a:pt x="966" y="91"/>
                </a:cubicBezTo>
                <a:cubicBezTo>
                  <a:pt x="987" y="37"/>
                  <a:pt x="1092" y="0"/>
                  <a:pt x="1122" y="0"/>
                </a:cubicBezTo>
              </a:path>
            </a:pathLst>
          </a:custGeom>
          <a:noFill/>
          <a:ln w="50800" cap="flat" cmpd="sng">
            <a:solidFill>
              <a:srgbClr val="FF33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0" name="Text Box 4"/>
          <p:cNvSpPr txBox="1"/>
          <p:nvPr/>
        </p:nvSpPr>
        <p:spPr>
          <a:xfrm>
            <a:off x="2484438" y="2060575"/>
            <a:ext cx="4146550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4800" b="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秦岭</a:t>
            </a:r>
            <a:r>
              <a:rPr lang="en-US" altLang="zh-CN" sz="4800" b="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zh-CN" altLang="en-US" sz="4800" b="0" dirty="0">
                <a:solidFill>
                  <a:srgbClr val="FF33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淮河一线</a:t>
            </a:r>
          </a:p>
        </p:txBody>
      </p:sp>
      <p:sp>
        <p:nvSpPr>
          <p:cNvPr id="19461" name="Oval 5"/>
          <p:cNvSpPr/>
          <p:nvPr/>
        </p:nvSpPr>
        <p:spPr>
          <a:xfrm>
            <a:off x="3995738" y="3284538"/>
            <a:ext cx="2663825" cy="1295400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/>
          <p:nvPr/>
        </p:nvSpPr>
        <p:spPr>
          <a:xfrm>
            <a:off x="468313" y="280988"/>
            <a:ext cx="8045450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0" dirty="0">
                <a:solidFill>
                  <a:srgbClr val="FF33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观察所示分界线</a:t>
            </a:r>
          </a:p>
          <a:p>
            <a:pPr algn="l"/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    说明其地理意义？这些分界线大致都经过哪里？</a:t>
            </a:r>
          </a:p>
        </p:txBody>
      </p:sp>
      <p:pic>
        <p:nvPicPr>
          <p:cNvPr id="20483" name="Picture 3" descr="2003112512364984767"/>
          <p:cNvPicPr preferRelativeResize="0"/>
          <p:nvPr/>
        </p:nvPicPr>
        <p:blipFill>
          <a:blip r:embed="rId2" cstate="print"/>
          <a:stretch>
            <a:fillRect/>
          </a:stretch>
        </p:blipFill>
        <p:spPr>
          <a:xfrm>
            <a:off x="4572000" y="1412875"/>
            <a:ext cx="3238500" cy="2519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4" descr="2003112512371634576"/>
          <p:cNvPicPr preferRelativeResize="0"/>
          <p:nvPr/>
        </p:nvPicPr>
        <p:blipFill>
          <a:blip r:embed="rId3" cstate="print"/>
          <a:stretch>
            <a:fillRect/>
          </a:stretch>
        </p:blipFill>
        <p:spPr>
          <a:xfrm>
            <a:off x="1187450" y="1412875"/>
            <a:ext cx="3238500" cy="25193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5" name="Picture 5" descr="2003112512373795440"/>
          <p:cNvPicPr preferRelativeResize="0"/>
          <p:nvPr/>
        </p:nvPicPr>
        <p:blipFill>
          <a:blip r:embed="rId4" cstate="print"/>
          <a:stretch>
            <a:fillRect/>
          </a:stretch>
        </p:blipFill>
        <p:spPr>
          <a:xfrm>
            <a:off x="1187450" y="4005263"/>
            <a:ext cx="3238500" cy="2517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6" name="Picture 6" descr="2003112512332077560"/>
          <p:cNvPicPr preferRelativeResize="0"/>
          <p:nvPr/>
        </p:nvPicPr>
        <p:blipFill>
          <a:blip r:embed="rId5" cstate="print"/>
          <a:stretch>
            <a:fillRect/>
          </a:stretch>
        </p:blipFill>
        <p:spPr>
          <a:xfrm>
            <a:off x="4572000" y="4005263"/>
            <a:ext cx="3238500" cy="25193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7" name="Freeform 7"/>
          <p:cNvSpPr/>
          <p:nvPr/>
        </p:nvSpPr>
        <p:spPr>
          <a:xfrm>
            <a:off x="2162175" y="2627313"/>
            <a:ext cx="1435100" cy="558800"/>
          </a:xfrm>
          <a:custGeom>
            <a:avLst/>
            <a:gdLst>
              <a:gd name="txL" fmla="*/ 0 w 904"/>
              <a:gd name="txT" fmla="*/ 0 h 352"/>
              <a:gd name="txR" fmla="*/ 904 w 904"/>
              <a:gd name="txB" fmla="*/ 352 h 352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904" h="352">
                <a:moveTo>
                  <a:pt x="0" y="283"/>
                </a:moveTo>
                <a:cubicBezTo>
                  <a:pt x="6" y="277"/>
                  <a:pt x="15" y="273"/>
                  <a:pt x="19" y="265"/>
                </a:cubicBezTo>
                <a:cubicBezTo>
                  <a:pt x="25" y="254"/>
                  <a:pt x="20" y="238"/>
                  <a:pt x="28" y="228"/>
                </a:cubicBezTo>
                <a:cubicBezTo>
                  <a:pt x="42" y="212"/>
                  <a:pt x="83" y="192"/>
                  <a:pt x="83" y="192"/>
                </a:cubicBezTo>
                <a:cubicBezTo>
                  <a:pt x="131" y="208"/>
                  <a:pt x="178" y="213"/>
                  <a:pt x="229" y="219"/>
                </a:cubicBezTo>
                <a:cubicBezTo>
                  <a:pt x="231" y="230"/>
                  <a:pt x="232" y="352"/>
                  <a:pt x="302" y="265"/>
                </a:cubicBezTo>
                <a:cubicBezTo>
                  <a:pt x="398" y="146"/>
                  <a:pt x="254" y="201"/>
                  <a:pt x="339" y="174"/>
                </a:cubicBezTo>
                <a:cubicBezTo>
                  <a:pt x="365" y="147"/>
                  <a:pt x="398" y="130"/>
                  <a:pt x="421" y="100"/>
                </a:cubicBezTo>
                <a:cubicBezTo>
                  <a:pt x="428" y="91"/>
                  <a:pt x="428" y="75"/>
                  <a:pt x="439" y="73"/>
                </a:cubicBezTo>
                <a:cubicBezTo>
                  <a:pt x="505" y="62"/>
                  <a:pt x="573" y="67"/>
                  <a:pt x="640" y="64"/>
                </a:cubicBezTo>
                <a:cubicBezTo>
                  <a:pt x="643" y="52"/>
                  <a:pt x="637" y="32"/>
                  <a:pt x="649" y="27"/>
                </a:cubicBezTo>
                <a:cubicBezTo>
                  <a:pt x="712" y="0"/>
                  <a:pt x="691" y="41"/>
                  <a:pt x="723" y="55"/>
                </a:cubicBezTo>
                <a:cubicBezTo>
                  <a:pt x="737" y="61"/>
                  <a:pt x="753" y="61"/>
                  <a:pt x="768" y="64"/>
                </a:cubicBezTo>
                <a:cubicBezTo>
                  <a:pt x="775" y="63"/>
                  <a:pt x="848" y="59"/>
                  <a:pt x="869" y="46"/>
                </a:cubicBezTo>
                <a:cubicBezTo>
                  <a:pt x="904" y="25"/>
                  <a:pt x="873" y="27"/>
                  <a:pt x="896" y="27"/>
                </a:cubicBezTo>
              </a:path>
            </a:pathLst>
          </a:custGeom>
          <a:noFill/>
          <a:ln w="3175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8" name="Freeform 8"/>
          <p:cNvSpPr/>
          <p:nvPr/>
        </p:nvSpPr>
        <p:spPr>
          <a:xfrm>
            <a:off x="5486400" y="2627313"/>
            <a:ext cx="1363663" cy="565150"/>
          </a:xfrm>
          <a:custGeom>
            <a:avLst/>
            <a:gdLst>
              <a:gd name="txL" fmla="*/ 0 w 859"/>
              <a:gd name="txT" fmla="*/ 0 h 356"/>
              <a:gd name="txR" fmla="*/ 859 w 859"/>
              <a:gd name="txB" fmla="*/ 356 h 356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859" h="356">
                <a:moveTo>
                  <a:pt x="0" y="329"/>
                </a:moveTo>
                <a:cubicBezTo>
                  <a:pt x="25" y="292"/>
                  <a:pt x="12" y="279"/>
                  <a:pt x="55" y="265"/>
                </a:cubicBezTo>
                <a:cubicBezTo>
                  <a:pt x="64" y="259"/>
                  <a:pt x="71" y="247"/>
                  <a:pt x="82" y="247"/>
                </a:cubicBezTo>
                <a:cubicBezTo>
                  <a:pt x="101" y="247"/>
                  <a:pt x="137" y="265"/>
                  <a:pt x="137" y="265"/>
                </a:cubicBezTo>
                <a:cubicBezTo>
                  <a:pt x="145" y="288"/>
                  <a:pt x="147" y="325"/>
                  <a:pt x="174" y="338"/>
                </a:cubicBezTo>
                <a:cubicBezTo>
                  <a:pt x="191" y="346"/>
                  <a:pt x="229" y="356"/>
                  <a:pt x="229" y="356"/>
                </a:cubicBezTo>
                <a:cubicBezTo>
                  <a:pt x="252" y="321"/>
                  <a:pt x="253" y="270"/>
                  <a:pt x="293" y="247"/>
                </a:cubicBezTo>
                <a:cubicBezTo>
                  <a:pt x="309" y="237"/>
                  <a:pt x="329" y="235"/>
                  <a:pt x="347" y="228"/>
                </a:cubicBezTo>
                <a:cubicBezTo>
                  <a:pt x="371" y="206"/>
                  <a:pt x="390" y="193"/>
                  <a:pt x="421" y="183"/>
                </a:cubicBezTo>
                <a:cubicBezTo>
                  <a:pt x="486" y="115"/>
                  <a:pt x="624" y="149"/>
                  <a:pt x="695" y="146"/>
                </a:cubicBezTo>
                <a:cubicBezTo>
                  <a:pt x="738" y="117"/>
                  <a:pt x="763" y="73"/>
                  <a:pt x="805" y="46"/>
                </a:cubicBezTo>
                <a:cubicBezTo>
                  <a:pt x="815" y="15"/>
                  <a:pt x="824" y="0"/>
                  <a:pt x="859" y="0"/>
                </a:cubicBezTo>
              </a:path>
            </a:pathLst>
          </a:custGeom>
          <a:noFill/>
          <a:ln w="3175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89" name="Freeform 9"/>
          <p:cNvSpPr/>
          <p:nvPr/>
        </p:nvSpPr>
        <p:spPr>
          <a:xfrm>
            <a:off x="2017713" y="5283200"/>
            <a:ext cx="1436687" cy="357188"/>
          </a:xfrm>
          <a:custGeom>
            <a:avLst/>
            <a:gdLst>
              <a:gd name="txL" fmla="*/ 0 w 905"/>
              <a:gd name="txT" fmla="*/ 0 h 225"/>
              <a:gd name="txR" fmla="*/ 905 w 905"/>
              <a:gd name="txB" fmla="*/ 225 h 225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905" h="225">
                <a:moveTo>
                  <a:pt x="0" y="192"/>
                </a:moveTo>
                <a:cubicBezTo>
                  <a:pt x="44" y="185"/>
                  <a:pt x="70" y="187"/>
                  <a:pt x="100" y="155"/>
                </a:cubicBezTo>
                <a:cubicBezTo>
                  <a:pt x="128" y="158"/>
                  <a:pt x="157" y="155"/>
                  <a:pt x="183" y="165"/>
                </a:cubicBezTo>
                <a:cubicBezTo>
                  <a:pt x="193" y="169"/>
                  <a:pt x="191" y="189"/>
                  <a:pt x="201" y="192"/>
                </a:cubicBezTo>
                <a:cubicBezTo>
                  <a:pt x="233" y="202"/>
                  <a:pt x="268" y="198"/>
                  <a:pt x="302" y="201"/>
                </a:cubicBezTo>
                <a:cubicBezTo>
                  <a:pt x="374" y="225"/>
                  <a:pt x="351" y="190"/>
                  <a:pt x="375" y="146"/>
                </a:cubicBezTo>
                <a:cubicBezTo>
                  <a:pt x="385" y="127"/>
                  <a:pt x="399" y="109"/>
                  <a:pt x="411" y="91"/>
                </a:cubicBezTo>
                <a:cubicBezTo>
                  <a:pt x="456" y="23"/>
                  <a:pt x="403" y="48"/>
                  <a:pt x="475" y="0"/>
                </a:cubicBezTo>
                <a:cubicBezTo>
                  <a:pt x="578" y="8"/>
                  <a:pt x="663" y="21"/>
                  <a:pt x="768" y="27"/>
                </a:cubicBezTo>
                <a:cubicBezTo>
                  <a:pt x="895" y="17"/>
                  <a:pt x="859" y="46"/>
                  <a:pt x="905" y="0"/>
                </a:cubicBezTo>
              </a:path>
            </a:pathLst>
          </a:custGeom>
          <a:noFill/>
          <a:ln w="3175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490" name="Freeform 10"/>
          <p:cNvSpPr/>
          <p:nvPr/>
        </p:nvSpPr>
        <p:spPr>
          <a:xfrm>
            <a:off x="5529263" y="5284788"/>
            <a:ext cx="1509712" cy="419100"/>
          </a:xfrm>
          <a:custGeom>
            <a:avLst/>
            <a:gdLst>
              <a:gd name="txL" fmla="*/ 0 w 951"/>
              <a:gd name="txT" fmla="*/ 0 h 264"/>
              <a:gd name="txR" fmla="*/ 951 w 951"/>
              <a:gd name="txB" fmla="*/ 264 h 264"/>
            </a:gdLst>
            <a:ahLst/>
            <a:cxnLst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951" h="264">
                <a:moveTo>
                  <a:pt x="0" y="264"/>
                </a:moveTo>
                <a:cubicBezTo>
                  <a:pt x="9" y="261"/>
                  <a:pt x="18" y="257"/>
                  <a:pt x="28" y="255"/>
                </a:cubicBezTo>
                <a:cubicBezTo>
                  <a:pt x="49" y="251"/>
                  <a:pt x="71" y="252"/>
                  <a:pt x="92" y="246"/>
                </a:cubicBezTo>
                <a:cubicBezTo>
                  <a:pt x="111" y="240"/>
                  <a:pt x="119" y="213"/>
                  <a:pt x="138" y="209"/>
                </a:cubicBezTo>
                <a:cubicBezTo>
                  <a:pt x="177" y="201"/>
                  <a:pt x="217" y="203"/>
                  <a:pt x="256" y="200"/>
                </a:cubicBezTo>
                <a:cubicBezTo>
                  <a:pt x="295" y="187"/>
                  <a:pt x="309" y="156"/>
                  <a:pt x="339" y="127"/>
                </a:cubicBezTo>
                <a:cubicBezTo>
                  <a:pt x="381" y="0"/>
                  <a:pt x="607" y="96"/>
                  <a:pt x="741" y="100"/>
                </a:cubicBezTo>
                <a:cubicBezTo>
                  <a:pt x="815" y="125"/>
                  <a:pt x="913" y="139"/>
                  <a:pt x="951" y="63"/>
                </a:cubicBezTo>
              </a:path>
            </a:pathLst>
          </a:custGeom>
          <a:noFill/>
          <a:ln w="31750" cap="flat" cmpd="sng">
            <a:solidFill>
              <a:srgbClr val="FF00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Group 11"/>
          <p:cNvGrpSpPr/>
          <p:nvPr/>
        </p:nvGrpSpPr>
        <p:grpSpPr>
          <a:xfrm>
            <a:off x="2555875" y="2420938"/>
            <a:ext cx="4537075" cy="3313112"/>
            <a:chOff x="1610" y="1525"/>
            <a:chExt cx="2858" cy="2087"/>
          </a:xfrm>
        </p:grpSpPr>
        <p:sp>
          <p:nvSpPr>
            <p:cNvPr id="20492" name="Oval 12"/>
            <p:cNvSpPr/>
            <p:nvPr/>
          </p:nvSpPr>
          <p:spPr>
            <a:xfrm>
              <a:off x="1701" y="1525"/>
              <a:ext cx="680" cy="36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 cap="flat" cmpd="sng">
              <a:solidFill>
                <a:srgbClr val="333333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3" name="Oval 13"/>
            <p:cNvSpPr/>
            <p:nvPr/>
          </p:nvSpPr>
          <p:spPr>
            <a:xfrm>
              <a:off x="3697" y="1616"/>
              <a:ext cx="680" cy="36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 cap="flat" cmpd="sng">
              <a:solidFill>
                <a:srgbClr val="333333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4" name="Oval 14"/>
            <p:cNvSpPr/>
            <p:nvPr/>
          </p:nvSpPr>
          <p:spPr>
            <a:xfrm>
              <a:off x="1610" y="3203"/>
              <a:ext cx="680" cy="36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 cap="flat" cmpd="sng">
              <a:solidFill>
                <a:srgbClr val="FFFF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20495" name="Oval 15"/>
            <p:cNvSpPr/>
            <p:nvPr/>
          </p:nvSpPr>
          <p:spPr>
            <a:xfrm>
              <a:off x="3788" y="3249"/>
              <a:ext cx="680" cy="363"/>
            </a:xfrm>
            <a:prstGeom prst="ellipse">
              <a:avLst/>
            </a:prstGeom>
            <a:solidFill>
              <a:schemeClr val="accent1">
                <a:alpha val="0"/>
              </a:schemeClr>
            </a:solidFill>
            <a:ln w="25400" cap="flat" cmpd="sng">
              <a:solidFill>
                <a:srgbClr val="333333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新疆1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08050"/>
            <a:ext cx="4103688" cy="2881313"/>
          </a:xfrm>
          <a:ln/>
        </p:spPr>
      </p:pic>
      <p:pic>
        <p:nvPicPr>
          <p:cNvPr id="3076" name="Picture 4" descr="新疆2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780" y="908050"/>
            <a:ext cx="4032250" cy="5329555"/>
          </a:xfrm>
          <a:ln/>
        </p:spPr>
      </p:pic>
      <p:pic>
        <p:nvPicPr>
          <p:cNvPr id="3077" name="Picture 5" descr="新疆3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23850" y="3789363"/>
            <a:ext cx="4103688" cy="2447925"/>
          </a:xfrm>
          <a:ln/>
        </p:spPr>
      </p:pic>
      <p:sp>
        <p:nvSpPr>
          <p:cNvPr id="3079" name="Text Box 7"/>
          <p:cNvSpPr txBox="1"/>
          <p:nvPr/>
        </p:nvSpPr>
        <p:spPr>
          <a:xfrm>
            <a:off x="3203575" y="6308725"/>
            <a:ext cx="27368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400" dirty="0">
                <a:solidFill>
                  <a:srgbClr val="00FF00"/>
                </a:solidFill>
                <a:latin typeface="Arial" panose="020B0604020202020204" pitchFamily="34" charset="0"/>
              </a:rPr>
              <a:t>新疆维吾尔自治区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Oval 4"/>
          <p:cNvSpPr/>
          <p:nvPr/>
        </p:nvSpPr>
        <p:spPr>
          <a:xfrm>
            <a:off x="3132138" y="2997200"/>
            <a:ext cx="1874837" cy="935038"/>
          </a:xfrm>
          <a:prstGeom prst="ellipse">
            <a:avLst/>
          </a:prstGeom>
          <a:solidFill>
            <a:srgbClr val="0099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r>
              <a:rPr lang="zh-CN" altLang="en-US" dirty="0">
                <a:solidFill>
                  <a:srgbClr val="FF0000"/>
                </a:solidFill>
                <a:latin typeface="Arial" panose="020B0604020202020204" pitchFamily="34" charset="0"/>
              </a:rPr>
              <a:t>秦岭－淮河一线</a:t>
            </a:r>
          </a:p>
          <a:p>
            <a:endParaRPr lang="en-US" altLang="zh-CN" sz="2400" dirty="0">
              <a:solidFill>
                <a:srgbClr val="FFFF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" name="Group 47"/>
          <p:cNvGrpSpPr/>
          <p:nvPr/>
        </p:nvGrpSpPr>
        <p:grpSpPr>
          <a:xfrm>
            <a:off x="250825" y="3860800"/>
            <a:ext cx="2740025" cy="1511300"/>
            <a:chOff x="158" y="2478"/>
            <a:chExt cx="1726" cy="952"/>
          </a:xfrm>
        </p:grpSpPr>
        <p:sp>
          <p:nvSpPr>
            <p:cNvPr id="21534" name="Rectangle 28"/>
            <p:cNvSpPr/>
            <p:nvPr/>
          </p:nvSpPr>
          <p:spPr>
            <a:xfrm>
              <a:off x="158" y="2931"/>
              <a:ext cx="1633" cy="499"/>
            </a:xfrm>
            <a:prstGeom prst="rect">
              <a:avLst/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暖温带和亚热带分界线</a:t>
              </a:r>
            </a:p>
          </p:txBody>
        </p:sp>
        <p:sp>
          <p:nvSpPr>
            <p:cNvPr id="21535" name="AutoShape 29"/>
            <p:cNvSpPr/>
            <p:nvPr/>
          </p:nvSpPr>
          <p:spPr>
            <a:xfrm rot="-1496874">
              <a:off x="703" y="2478"/>
              <a:ext cx="1181" cy="97"/>
            </a:xfrm>
            <a:prstGeom prst="leftArrow">
              <a:avLst>
                <a:gd name="adj1" fmla="val 50000"/>
                <a:gd name="adj2" fmla="val 304381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2987675" y="4005263"/>
            <a:ext cx="2663825" cy="1439862"/>
            <a:chOff x="1927" y="2523"/>
            <a:chExt cx="1678" cy="907"/>
          </a:xfrm>
        </p:grpSpPr>
        <p:sp>
          <p:nvSpPr>
            <p:cNvPr id="21532" name="Rectangle 21"/>
            <p:cNvSpPr/>
            <p:nvPr/>
          </p:nvSpPr>
          <p:spPr>
            <a:xfrm>
              <a:off x="1927" y="2886"/>
              <a:ext cx="1678" cy="544"/>
            </a:xfrm>
            <a:prstGeom prst="rect">
              <a:avLst/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湿润地区和</a:t>
              </a:r>
            </a:p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半湿润地区分界线</a:t>
              </a:r>
            </a:p>
          </p:txBody>
        </p:sp>
        <p:sp>
          <p:nvSpPr>
            <p:cNvPr id="21533" name="AutoShape 34"/>
            <p:cNvSpPr/>
            <p:nvPr/>
          </p:nvSpPr>
          <p:spPr>
            <a:xfrm rot="-5400000">
              <a:off x="2765" y="2637"/>
              <a:ext cx="321" cy="92"/>
            </a:xfrm>
            <a:prstGeom prst="leftArrow">
              <a:avLst>
                <a:gd name="adj1" fmla="val 50000"/>
                <a:gd name="adj2" fmla="val 87228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" name="Group 45"/>
          <p:cNvGrpSpPr/>
          <p:nvPr/>
        </p:nvGrpSpPr>
        <p:grpSpPr>
          <a:xfrm>
            <a:off x="3203575" y="1412875"/>
            <a:ext cx="2592388" cy="1373188"/>
            <a:chOff x="2018" y="981"/>
            <a:chExt cx="1633" cy="865"/>
          </a:xfrm>
        </p:grpSpPr>
        <p:sp>
          <p:nvSpPr>
            <p:cNvPr id="21530" name="Rectangle 24"/>
            <p:cNvSpPr/>
            <p:nvPr/>
          </p:nvSpPr>
          <p:spPr>
            <a:xfrm>
              <a:off x="2018" y="981"/>
              <a:ext cx="1633" cy="499"/>
            </a:xfrm>
            <a:prstGeom prst="rect">
              <a:avLst/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en-US" altLang="zh-CN" dirty="0">
                  <a:solidFill>
                    <a:srgbClr val="FF0000"/>
                  </a:solidFill>
                  <a:latin typeface="Arial" panose="020B0604020202020204" pitchFamily="34" charset="0"/>
                </a:rPr>
                <a:t>800mm</a:t>
              </a:r>
              <a:r>
                <a:rPr lang="zh-CN" altLang="en-US" dirty="0">
                  <a:solidFill>
                    <a:srgbClr val="FF0000"/>
                  </a:solidFill>
                  <a:latin typeface="Arial" panose="020B0604020202020204" pitchFamily="34" charset="0"/>
                </a:rPr>
                <a:t>等降水量线</a:t>
              </a:r>
            </a:p>
            <a:p>
              <a:endParaRPr lang="en-US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1531" name="AutoShape 35"/>
            <p:cNvSpPr/>
            <p:nvPr/>
          </p:nvSpPr>
          <p:spPr>
            <a:xfrm rot="5400000">
              <a:off x="2221" y="1639"/>
              <a:ext cx="321" cy="92"/>
            </a:xfrm>
            <a:prstGeom prst="leftArrow">
              <a:avLst>
                <a:gd name="adj1" fmla="val 50000"/>
                <a:gd name="adj2" fmla="val 87228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 vert="eaVert"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1510" name="Text Box 36"/>
          <p:cNvSpPr txBox="1"/>
          <p:nvPr/>
        </p:nvSpPr>
        <p:spPr>
          <a:xfrm>
            <a:off x="1116013" y="981075"/>
            <a:ext cx="8699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等温线</a:t>
            </a:r>
          </a:p>
        </p:txBody>
      </p:sp>
      <p:sp>
        <p:nvSpPr>
          <p:cNvPr id="21511" name="Text Box 37"/>
          <p:cNvSpPr txBox="1"/>
          <p:nvPr/>
        </p:nvSpPr>
        <p:spPr>
          <a:xfrm>
            <a:off x="3924300" y="981075"/>
            <a:ext cx="6413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降水</a:t>
            </a:r>
          </a:p>
        </p:txBody>
      </p:sp>
      <p:sp>
        <p:nvSpPr>
          <p:cNvPr id="21512" name="Text Box 38"/>
          <p:cNvSpPr txBox="1"/>
          <p:nvPr/>
        </p:nvSpPr>
        <p:spPr>
          <a:xfrm>
            <a:off x="6948488" y="981075"/>
            <a:ext cx="6413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气候</a:t>
            </a:r>
          </a:p>
        </p:txBody>
      </p:sp>
      <p:sp>
        <p:nvSpPr>
          <p:cNvPr id="21513" name="Text Box 39"/>
          <p:cNvSpPr txBox="1"/>
          <p:nvPr/>
        </p:nvSpPr>
        <p:spPr>
          <a:xfrm>
            <a:off x="1073150" y="5734050"/>
            <a:ext cx="8699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温度带</a:t>
            </a:r>
          </a:p>
        </p:txBody>
      </p:sp>
      <p:sp>
        <p:nvSpPr>
          <p:cNvPr id="21514" name="Text Box 40"/>
          <p:cNvSpPr txBox="1"/>
          <p:nvPr/>
        </p:nvSpPr>
        <p:spPr>
          <a:xfrm>
            <a:off x="6659563" y="5805488"/>
            <a:ext cx="10985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耕地类型</a:t>
            </a:r>
          </a:p>
        </p:txBody>
      </p:sp>
      <p:sp>
        <p:nvSpPr>
          <p:cNvPr id="21515" name="Text Box 41"/>
          <p:cNvSpPr txBox="1"/>
          <p:nvPr/>
        </p:nvSpPr>
        <p:spPr>
          <a:xfrm>
            <a:off x="3838575" y="5734050"/>
            <a:ext cx="1098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dirty="0">
                <a:latin typeface="Arial" panose="020B0604020202020204" pitchFamily="34" charset="0"/>
              </a:rPr>
              <a:t>干湿地区</a:t>
            </a:r>
          </a:p>
        </p:txBody>
      </p:sp>
      <p:grpSp>
        <p:nvGrpSpPr>
          <p:cNvPr id="5" name="Group 44"/>
          <p:cNvGrpSpPr/>
          <p:nvPr/>
        </p:nvGrpSpPr>
        <p:grpSpPr>
          <a:xfrm>
            <a:off x="250825" y="1412875"/>
            <a:ext cx="2811463" cy="1449388"/>
            <a:chOff x="158" y="981"/>
            <a:chExt cx="1771" cy="913"/>
          </a:xfrm>
        </p:grpSpPr>
        <p:sp>
          <p:nvSpPr>
            <p:cNvPr id="21528" name="Rectangle 42"/>
            <p:cNvSpPr/>
            <p:nvPr/>
          </p:nvSpPr>
          <p:spPr>
            <a:xfrm>
              <a:off x="158" y="981"/>
              <a:ext cx="1633" cy="499"/>
            </a:xfrm>
            <a:prstGeom prst="rect">
              <a:avLst/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１月</a:t>
              </a:r>
              <a:r>
                <a:rPr lang="en-US" altLang="zh-CN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0℃</a:t>
              </a:r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等温线</a:t>
              </a:r>
            </a:p>
            <a:p>
              <a:endParaRPr lang="en-US" altLang="zh-CN" sz="32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1529" name="AutoShape 43"/>
            <p:cNvSpPr/>
            <p:nvPr/>
          </p:nvSpPr>
          <p:spPr>
            <a:xfrm rot="1816748">
              <a:off x="748" y="1797"/>
              <a:ext cx="1181" cy="97"/>
            </a:xfrm>
            <a:prstGeom prst="leftArrow">
              <a:avLst>
                <a:gd name="adj1" fmla="val 50000"/>
                <a:gd name="adj2" fmla="val 304381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6" name="Group 61"/>
          <p:cNvGrpSpPr/>
          <p:nvPr/>
        </p:nvGrpSpPr>
        <p:grpSpPr>
          <a:xfrm>
            <a:off x="5364163" y="3789363"/>
            <a:ext cx="3384550" cy="1584325"/>
            <a:chOff x="3334" y="2432"/>
            <a:chExt cx="2132" cy="998"/>
          </a:xfrm>
        </p:grpSpPr>
        <p:sp>
          <p:nvSpPr>
            <p:cNvPr id="21526" name="Rectangle 27"/>
            <p:cNvSpPr/>
            <p:nvPr/>
          </p:nvSpPr>
          <p:spPr>
            <a:xfrm>
              <a:off x="3742" y="2931"/>
              <a:ext cx="1724" cy="499"/>
            </a:xfrm>
            <a:prstGeom prst="rect">
              <a:avLst/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旱地与水田分界线</a:t>
              </a:r>
            </a:p>
          </p:txBody>
        </p:sp>
        <p:sp>
          <p:nvSpPr>
            <p:cNvPr id="21527" name="AutoShape 50"/>
            <p:cNvSpPr/>
            <p:nvPr/>
          </p:nvSpPr>
          <p:spPr>
            <a:xfrm rot="-9419210">
              <a:off x="3334" y="2432"/>
              <a:ext cx="1181" cy="97"/>
            </a:xfrm>
            <a:prstGeom prst="leftArrow">
              <a:avLst>
                <a:gd name="adj1" fmla="val 50000"/>
                <a:gd name="adj2" fmla="val 304381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7" name="Group 55"/>
          <p:cNvGrpSpPr/>
          <p:nvPr/>
        </p:nvGrpSpPr>
        <p:grpSpPr>
          <a:xfrm>
            <a:off x="5292725" y="1412875"/>
            <a:ext cx="3630613" cy="1449388"/>
            <a:chOff x="3288" y="981"/>
            <a:chExt cx="2287" cy="913"/>
          </a:xfrm>
        </p:grpSpPr>
        <p:sp>
          <p:nvSpPr>
            <p:cNvPr id="21524" name="Text Box 56"/>
            <p:cNvSpPr txBox="1"/>
            <p:nvPr/>
          </p:nvSpPr>
          <p:spPr>
            <a:xfrm>
              <a:off x="3742" y="981"/>
              <a:ext cx="1833" cy="518"/>
            </a:xfrm>
            <a:prstGeom prst="rect">
              <a:avLst/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亚热带季风和温带季风气候分界线</a:t>
              </a:r>
            </a:p>
          </p:txBody>
        </p:sp>
        <p:sp>
          <p:nvSpPr>
            <p:cNvPr id="21525" name="AutoShape 57"/>
            <p:cNvSpPr/>
            <p:nvPr/>
          </p:nvSpPr>
          <p:spPr>
            <a:xfrm rot="9610752">
              <a:off x="3288" y="1797"/>
              <a:ext cx="1181" cy="97"/>
            </a:xfrm>
            <a:prstGeom prst="leftArrow">
              <a:avLst>
                <a:gd name="adj1" fmla="val 50000"/>
                <a:gd name="adj2" fmla="val 304381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8" name="Group 70"/>
          <p:cNvGrpSpPr/>
          <p:nvPr/>
        </p:nvGrpSpPr>
        <p:grpSpPr>
          <a:xfrm>
            <a:off x="5651500" y="3063875"/>
            <a:ext cx="3529013" cy="457200"/>
            <a:chOff x="3560" y="1930"/>
            <a:chExt cx="2223" cy="288"/>
          </a:xfrm>
        </p:grpSpPr>
        <p:sp>
          <p:nvSpPr>
            <p:cNvPr id="21522" name="Rectangle 62"/>
            <p:cNvSpPr/>
            <p:nvPr/>
          </p:nvSpPr>
          <p:spPr>
            <a:xfrm>
              <a:off x="3930" y="1930"/>
              <a:ext cx="1853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FF0000"/>
                  </a:solidFill>
                  <a:latin typeface="Arial" panose="020B0604020202020204" pitchFamily="34" charset="0"/>
                </a:rPr>
                <a:t>南方与北方的分界线</a:t>
              </a:r>
            </a:p>
          </p:txBody>
        </p:sp>
        <p:sp>
          <p:nvSpPr>
            <p:cNvPr id="21523" name="AutoShape 68"/>
            <p:cNvSpPr/>
            <p:nvPr/>
          </p:nvSpPr>
          <p:spPr>
            <a:xfrm rot="10800000">
              <a:off x="3560" y="2069"/>
              <a:ext cx="321" cy="92"/>
            </a:xfrm>
            <a:prstGeom prst="leftArrow">
              <a:avLst>
                <a:gd name="adj1" fmla="val 50000"/>
                <a:gd name="adj2" fmla="val 87228"/>
              </a:avLst>
            </a:prstGeom>
            <a:solidFill>
              <a:srgbClr val="0099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rot="10800000"/>
            <a:lstStyle/>
            <a:p>
              <a:endParaRPr lang="zh-CN" altLang="zh-CN" sz="2400" dirty="0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21520" name="AutoShape 69"/>
          <p:cNvSpPr/>
          <p:nvPr/>
        </p:nvSpPr>
        <p:spPr>
          <a:xfrm>
            <a:off x="7019925" y="3644900"/>
            <a:ext cx="73025" cy="71438"/>
          </a:xfrm>
          <a:prstGeom prst="rightArrow">
            <a:avLst>
              <a:gd name="adj1" fmla="val 50000"/>
              <a:gd name="adj2" fmla="val 25555"/>
            </a:avLst>
          </a:prstGeom>
          <a:noFill/>
          <a:ln w="9525">
            <a:noFill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1521" name="AutoShape 71">
            <a:hlinkClick r:id="" action="ppaction://hlinkshowjump?jump=previousslide"/>
          </p:cNvPr>
          <p:cNvSpPr/>
          <p:nvPr/>
        </p:nvSpPr>
        <p:spPr>
          <a:xfrm>
            <a:off x="7920038" y="5805488"/>
            <a:ext cx="1223962" cy="647700"/>
          </a:xfrm>
          <a:prstGeom prst="actionButtonBackPrevious">
            <a:avLst/>
          </a:prstGeom>
          <a:solidFill>
            <a:schemeClr val="accent1"/>
          </a:solidFill>
          <a:ln w="9525">
            <a:noFill/>
          </a:ln>
        </p:spPr>
        <p:txBody>
          <a:bodyPr wrap="none" anchor="ctr"/>
          <a:lstStyle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/>
          <p:nvPr/>
        </p:nvSpPr>
        <p:spPr>
          <a:xfrm>
            <a:off x="395288" y="1052513"/>
            <a:ext cx="8497887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b="0" dirty="0">
              <a:latin typeface="Arial" panose="020B0604020202020204" pitchFamily="34" charset="0"/>
            </a:endParaRPr>
          </a:p>
        </p:txBody>
      </p:sp>
      <p:sp>
        <p:nvSpPr>
          <p:cNvPr id="22531" name="Text Box 3"/>
          <p:cNvSpPr txBox="1"/>
          <p:nvPr/>
        </p:nvSpPr>
        <p:spPr>
          <a:xfrm>
            <a:off x="323850" y="765175"/>
            <a:ext cx="83518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3600" b="0" dirty="0">
              <a:latin typeface="Arial" panose="020B0604020202020204" pitchFamily="34" charset="0"/>
            </a:endParaRPr>
          </a:p>
        </p:txBody>
      </p:sp>
      <p:sp>
        <p:nvSpPr>
          <p:cNvPr id="49156" name="Text Box 4"/>
          <p:cNvSpPr txBox="1"/>
          <p:nvPr/>
        </p:nvSpPr>
        <p:spPr>
          <a:xfrm>
            <a:off x="107950" y="1401763"/>
            <a:ext cx="8893175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0" dirty="0">
                <a:latin typeface="Arial" panose="020B0604020202020204" pitchFamily="34" charset="0"/>
              </a:rPr>
              <a:t>     3.</a:t>
            </a:r>
            <a:r>
              <a:rPr lang="zh-CN" altLang="en-US" sz="3600" b="0" dirty="0">
                <a:latin typeface="Arial" panose="020B0604020202020204" pitchFamily="34" charset="0"/>
              </a:rPr>
              <a:t>观察图</a:t>
            </a:r>
            <a:r>
              <a:rPr lang="en-US" altLang="zh-CN" sz="3600" b="0" dirty="0">
                <a:latin typeface="Arial" panose="020B0604020202020204" pitchFamily="34" charset="0"/>
              </a:rPr>
              <a:t>5.4</a:t>
            </a:r>
            <a:r>
              <a:rPr lang="zh-CN" altLang="en-US" sz="3600" b="0" dirty="0">
                <a:latin typeface="Arial" panose="020B0604020202020204" pitchFamily="34" charset="0"/>
              </a:rPr>
              <a:t>中的界线</a:t>
            </a:r>
            <a:r>
              <a:rPr lang="en-US" altLang="zh-CN" sz="3600" b="0" dirty="0">
                <a:latin typeface="Arial" panose="020B0604020202020204" pitchFamily="34" charset="0"/>
              </a:rPr>
              <a:t>C,</a:t>
            </a:r>
            <a:r>
              <a:rPr lang="zh-CN" altLang="en-US" sz="3600" b="0" dirty="0">
                <a:latin typeface="Arial" panose="020B0604020202020204" pitchFamily="34" charset="0"/>
              </a:rPr>
              <a:t>看看它与图</a:t>
            </a:r>
            <a:r>
              <a:rPr lang="en-US" altLang="zh-CN" sz="3600" b="0" dirty="0">
                <a:latin typeface="Arial" panose="020B0604020202020204" pitchFamily="34" charset="0"/>
              </a:rPr>
              <a:t>5.8</a:t>
            </a:r>
            <a:r>
              <a:rPr lang="zh-CN" altLang="en-US" sz="3600" b="0" dirty="0">
                <a:latin typeface="Arial" panose="020B0604020202020204" pitchFamily="34" charset="0"/>
              </a:rPr>
              <a:t>中的哪个地势阶梯的界线基本吻合</a:t>
            </a:r>
            <a:r>
              <a:rPr lang="en-US" altLang="zh-CN" sz="3600" b="0" dirty="0">
                <a:latin typeface="Arial" panose="020B0604020202020204" pitchFamily="34" charset="0"/>
              </a:rPr>
              <a:t>?</a:t>
            </a:r>
            <a:r>
              <a:rPr lang="zh-CN" altLang="en-US" sz="3600" b="0" dirty="0">
                <a:latin typeface="Arial" panose="020B0604020202020204" pitchFamily="34" charset="0"/>
              </a:rPr>
              <a:t>界线</a:t>
            </a:r>
            <a:r>
              <a:rPr lang="en-US" altLang="zh-CN" sz="3600" b="0" dirty="0">
                <a:latin typeface="Arial" panose="020B0604020202020204" pitchFamily="34" charset="0"/>
              </a:rPr>
              <a:t>C</a:t>
            </a:r>
            <a:r>
              <a:rPr lang="zh-CN" altLang="en-US" sz="3600" b="0" dirty="0">
                <a:latin typeface="Arial" panose="020B0604020202020204" pitchFamily="34" charset="0"/>
              </a:rPr>
              <a:t>的确定</a:t>
            </a:r>
            <a:r>
              <a:rPr lang="en-US" altLang="zh-CN" sz="3600" b="0" dirty="0">
                <a:latin typeface="Arial" panose="020B0604020202020204" pitchFamily="34" charset="0"/>
              </a:rPr>
              <a:t>,</a:t>
            </a:r>
            <a:r>
              <a:rPr lang="zh-CN" altLang="en-US" sz="3600" b="0" dirty="0">
                <a:latin typeface="Arial" panose="020B0604020202020204" pitchFamily="34" charset="0"/>
              </a:rPr>
              <a:t>主导因素是什么</a:t>
            </a:r>
            <a:r>
              <a:rPr lang="en-US" altLang="zh-CN" sz="3600" b="0" dirty="0"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22533" name="Text Box 5"/>
          <p:cNvSpPr txBox="1"/>
          <p:nvPr/>
        </p:nvSpPr>
        <p:spPr>
          <a:xfrm>
            <a:off x="468313" y="2636838"/>
            <a:ext cx="719931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b="0" dirty="0">
              <a:latin typeface="Arial" panose="020B0604020202020204" pitchFamily="34" charset="0"/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395288" y="2492375"/>
            <a:ext cx="84248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b="0" dirty="0">
              <a:latin typeface="Arial" panose="020B0604020202020204" pitchFamily="34" charset="0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215900" y="3284538"/>
            <a:ext cx="8820150" cy="17399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3600" b="0" dirty="0">
                <a:solidFill>
                  <a:srgbClr val="FF0000"/>
                </a:solidFill>
                <a:latin typeface="Arial" panose="020B0604020202020204" pitchFamily="34" charset="0"/>
              </a:rPr>
              <a:t>   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答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: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它与我国第一级阶梯与第二级阶梯的界线基本吻合。界线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的确定</a:t>
            </a:r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,</a:t>
            </a:r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主导因素是地形因素。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/>
      <p:bldP spid="491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dirty="0"/>
              <a:t>课堂反馈	</a:t>
            </a: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xfrm>
            <a:off x="539750" y="1196975"/>
            <a:ext cx="8137525" cy="4525963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、北方地区与南方地区的分界线大致与</a:t>
            </a:r>
          </a:p>
          <a:p>
            <a:pPr eaLnBrk="1" hangingPunct="1"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　＿＿＿（山脉）、＿＿＿（河流）一致。</a:t>
            </a:r>
          </a:p>
          <a:p>
            <a:pPr eaLnBrk="1" hangingPunct="1">
              <a:buNone/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、西北地区与北方地区的分界线大致是</a:t>
            </a:r>
          </a:p>
          <a:p>
            <a:pPr eaLnBrk="1" hangingPunct="1"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　＿＿＿＿影响的界线，大致与＿＿＿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mm</a:t>
            </a:r>
          </a:p>
          <a:p>
            <a:pPr eaLnBrk="1" hangingPunct="1">
              <a:buNone/>
            </a:pP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　等降水量线一致。</a:t>
            </a:r>
          </a:p>
          <a:p>
            <a:pPr eaLnBrk="1" hangingPunct="1">
              <a:buNone/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、青藏地区与西北地区及北方和南方地区的分界线大致与＿＿、＿＿级阶梯分界线一致。</a:t>
            </a:r>
          </a:p>
          <a:p>
            <a:pPr eaLnBrk="1" hangingPunct="1">
              <a:buNone/>
            </a:pPr>
            <a:endParaRPr lang="en-US" altLang="zh-CN" sz="2800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0180" name="Text Box 4"/>
          <p:cNvSpPr txBox="1"/>
          <p:nvPr/>
        </p:nvSpPr>
        <p:spPr>
          <a:xfrm>
            <a:off x="4859338" y="450850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二</a:t>
            </a:r>
          </a:p>
        </p:txBody>
      </p:sp>
      <p:sp>
        <p:nvSpPr>
          <p:cNvPr id="50181" name="Rectangle 5"/>
          <p:cNvSpPr/>
          <p:nvPr/>
        </p:nvSpPr>
        <p:spPr>
          <a:xfrm>
            <a:off x="4427538" y="1628775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淮河</a:t>
            </a:r>
          </a:p>
        </p:txBody>
      </p:sp>
      <p:sp>
        <p:nvSpPr>
          <p:cNvPr id="50182" name="Rectangle 6"/>
          <p:cNvSpPr/>
          <p:nvPr/>
        </p:nvSpPr>
        <p:spPr>
          <a:xfrm>
            <a:off x="1116013" y="2852738"/>
            <a:ext cx="1555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夏季风</a:t>
            </a:r>
          </a:p>
        </p:txBody>
      </p:sp>
      <p:sp>
        <p:nvSpPr>
          <p:cNvPr id="50183" name="Rectangle 7"/>
          <p:cNvSpPr/>
          <p:nvPr/>
        </p:nvSpPr>
        <p:spPr>
          <a:xfrm>
            <a:off x="6516688" y="2852738"/>
            <a:ext cx="9842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400</a:t>
            </a:r>
          </a:p>
        </p:txBody>
      </p:sp>
      <p:sp>
        <p:nvSpPr>
          <p:cNvPr id="50184" name="Rectangle 8"/>
          <p:cNvSpPr/>
          <p:nvPr/>
        </p:nvSpPr>
        <p:spPr>
          <a:xfrm>
            <a:off x="1116013" y="1628775"/>
            <a:ext cx="1098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秦岭</a:t>
            </a:r>
          </a:p>
        </p:txBody>
      </p:sp>
      <p:sp>
        <p:nvSpPr>
          <p:cNvPr id="50185" name="Rectangle 9"/>
          <p:cNvSpPr/>
          <p:nvPr/>
        </p:nvSpPr>
        <p:spPr>
          <a:xfrm>
            <a:off x="3492500" y="450850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0" grpId="0"/>
      <p:bldP spid="50181" grpId="0"/>
      <p:bldP spid="50182" grpId="0"/>
      <p:bldP spid="50183" grpId="0"/>
      <p:bldP spid="50184" grpId="0"/>
      <p:bldP spid="5018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4"/>
          <p:cNvGrpSpPr/>
          <p:nvPr/>
        </p:nvGrpSpPr>
        <p:grpSpPr>
          <a:xfrm>
            <a:off x="971550" y="3573463"/>
            <a:ext cx="5976938" cy="3284537"/>
            <a:chOff x="975" y="618"/>
            <a:chExt cx="3901" cy="3084"/>
          </a:xfrm>
        </p:grpSpPr>
        <p:pic>
          <p:nvPicPr>
            <p:cNvPr id="24584" name="Picture 5" descr="DT004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5" y="618"/>
              <a:ext cx="3901" cy="308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4585" name="Freeform 6"/>
            <p:cNvSpPr/>
            <p:nvPr/>
          </p:nvSpPr>
          <p:spPr>
            <a:xfrm>
              <a:off x="1798" y="813"/>
              <a:ext cx="2095" cy="2012"/>
            </a:xfrm>
            <a:custGeom>
              <a:avLst/>
              <a:gdLst>
                <a:gd name="txL" fmla="*/ 0 w 2095"/>
                <a:gd name="txT" fmla="*/ 0 h 2012"/>
                <a:gd name="txR" fmla="*/ 2095 w 2095"/>
                <a:gd name="txB" fmla="*/ 2012 h 2012"/>
              </a:gdLst>
              <a:ahLst/>
              <a:cxnLst>
                <a:cxn ang="0">
                  <a:pos x="149" y="2012"/>
                </a:cxn>
                <a:cxn ang="0">
                  <a:pos x="186" y="1957"/>
                </a:cxn>
                <a:cxn ang="0">
                  <a:pos x="101" y="1926"/>
                </a:cxn>
                <a:cxn ang="0">
                  <a:pos x="9" y="1877"/>
                </a:cxn>
                <a:cxn ang="0">
                  <a:pos x="3" y="1838"/>
                </a:cxn>
                <a:cxn ang="0">
                  <a:pos x="162" y="1764"/>
                </a:cxn>
                <a:cxn ang="0">
                  <a:pos x="204" y="1692"/>
                </a:cxn>
                <a:cxn ang="0">
                  <a:pos x="285" y="1524"/>
                </a:cxn>
                <a:cxn ang="0">
                  <a:pos x="524" y="1546"/>
                </a:cxn>
                <a:cxn ang="0">
                  <a:pos x="716" y="1473"/>
                </a:cxn>
                <a:cxn ang="0">
                  <a:pos x="856" y="1477"/>
                </a:cxn>
                <a:cxn ang="0">
                  <a:pos x="1025" y="1412"/>
                </a:cxn>
                <a:cxn ang="0">
                  <a:pos x="1118" y="1365"/>
                </a:cxn>
                <a:cxn ang="0">
                  <a:pos x="1288" y="1252"/>
                </a:cxn>
                <a:cxn ang="0">
                  <a:pos x="1329" y="1089"/>
                </a:cxn>
                <a:cxn ang="0">
                  <a:pos x="1487" y="1059"/>
                </a:cxn>
                <a:cxn ang="0">
                  <a:pos x="1585" y="878"/>
                </a:cxn>
                <a:cxn ang="0">
                  <a:pos x="1740" y="741"/>
                </a:cxn>
                <a:cxn ang="0">
                  <a:pos x="1850" y="814"/>
                </a:cxn>
                <a:cxn ang="0">
                  <a:pos x="2058" y="658"/>
                </a:cxn>
                <a:cxn ang="0">
                  <a:pos x="2074" y="498"/>
                </a:cxn>
                <a:cxn ang="0">
                  <a:pos x="2060" y="376"/>
                </a:cxn>
                <a:cxn ang="0">
                  <a:pos x="2026" y="402"/>
                </a:cxn>
                <a:cxn ang="0">
                  <a:pos x="2011" y="402"/>
                </a:cxn>
                <a:cxn ang="0">
                  <a:pos x="1923" y="586"/>
                </a:cxn>
                <a:cxn ang="0">
                  <a:pos x="1859" y="449"/>
                </a:cxn>
                <a:cxn ang="0">
                  <a:pos x="1873" y="289"/>
                </a:cxn>
                <a:cxn ang="0">
                  <a:pos x="1903" y="112"/>
                </a:cxn>
                <a:cxn ang="0">
                  <a:pos x="1811" y="0"/>
                </a:cxn>
              </a:cxnLst>
              <a:rect l="txL" t="txT" r="txR" b="txB"/>
              <a:pathLst>
                <a:path w="2095" h="2012">
                  <a:moveTo>
                    <a:pt x="149" y="2012"/>
                  </a:moveTo>
                  <a:cubicBezTo>
                    <a:pt x="154" y="1996"/>
                    <a:pt x="196" y="1971"/>
                    <a:pt x="186" y="1957"/>
                  </a:cubicBezTo>
                  <a:cubicBezTo>
                    <a:pt x="174" y="1939"/>
                    <a:pt x="121" y="1933"/>
                    <a:pt x="101" y="1926"/>
                  </a:cubicBezTo>
                  <a:cubicBezTo>
                    <a:pt x="47" y="1910"/>
                    <a:pt x="56" y="1910"/>
                    <a:pt x="9" y="1877"/>
                  </a:cubicBezTo>
                  <a:cubicBezTo>
                    <a:pt x="3" y="1861"/>
                    <a:pt x="0" y="1854"/>
                    <a:pt x="3" y="1838"/>
                  </a:cubicBezTo>
                  <a:cubicBezTo>
                    <a:pt x="13" y="1784"/>
                    <a:pt x="128" y="1772"/>
                    <a:pt x="162" y="1764"/>
                  </a:cubicBezTo>
                  <a:cubicBezTo>
                    <a:pt x="194" y="1741"/>
                    <a:pt x="184" y="1732"/>
                    <a:pt x="204" y="1692"/>
                  </a:cubicBezTo>
                  <a:cubicBezTo>
                    <a:pt x="224" y="1652"/>
                    <a:pt x="232" y="1548"/>
                    <a:pt x="285" y="1524"/>
                  </a:cubicBezTo>
                  <a:cubicBezTo>
                    <a:pt x="344" y="1477"/>
                    <a:pt x="452" y="1554"/>
                    <a:pt x="524" y="1546"/>
                  </a:cubicBezTo>
                  <a:cubicBezTo>
                    <a:pt x="596" y="1538"/>
                    <a:pt x="661" y="1484"/>
                    <a:pt x="716" y="1473"/>
                  </a:cubicBezTo>
                  <a:cubicBezTo>
                    <a:pt x="771" y="1462"/>
                    <a:pt x="805" y="1487"/>
                    <a:pt x="856" y="1477"/>
                  </a:cubicBezTo>
                  <a:cubicBezTo>
                    <a:pt x="890" y="1370"/>
                    <a:pt x="848" y="1454"/>
                    <a:pt x="1025" y="1412"/>
                  </a:cubicBezTo>
                  <a:cubicBezTo>
                    <a:pt x="1059" y="1403"/>
                    <a:pt x="1086" y="1375"/>
                    <a:pt x="1118" y="1365"/>
                  </a:cubicBezTo>
                  <a:cubicBezTo>
                    <a:pt x="1175" y="1303"/>
                    <a:pt x="1219" y="1300"/>
                    <a:pt x="1288" y="1252"/>
                  </a:cubicBezTo>
                  <a:cubicBezTo>
                    <a:pt x="1324" y="1211"/>
                    <a:pt x="1296" y="1121"/>
                    <a:pt x="1329" y="1089"/>
                  </a:cubicBezTo>
                  <a:cubicBezTo>
                    <a:pt x="1362" y="1057"/>
                    <a:pt x="1444" y="1094"/>
                    <a:pt x="1487" y="1059"/>
                  </a:cubicBezTo>
                  <a:cubicBezTo>
                    <a:pt x="1600" y="1021"/>
                    <a:pt x="1549" y="1008"/>
                    <a:pt x="1585" y="878"/>
                  </a:cubicBezTo>
                  <a:cubicBezTo>
                    <a:pt x="1625" y="840"/>
                    <a:pt x="1687" y="756"/>
                    <a:pt x="1740" y="741"/>
                  </a:cubicBezTo>
                  <a:cubicBezTo>
                    <a:pt x="1784" y="730"/>
                    <a:pt x="1797" y="828"/>
                    <a:pt x="1850" y="814"/>
                  </a:cubicBezTo>
                  <a:cubicBezTo>
                    <a:pt x="1908" y="779"/>
                    <a:pt x="2021" y="711"/>
                    <a:pt x="2058" y="658"/>
                  </a:cubicBezTo>
                  <a:cubicBezTo>
                    <a:pt x="2095" y="605"/>
                    <a:pt x="2074" y="545"/>
                    <a:pt x="2074" y="498"/>
                  </a:cubicBezTo>
                  <a:cubicBezTo>
                    <a:pt x="2074" y="464"/>
                    <a:pt x="2068" y="392"/>
                    <a:pt x="2060" y="376"/>
                  </a:cubicBezTo>
                  <a:cubicBezTo>
                    <a:pt x="2052" y="360"/>
                    <a:pt x="2034" y="398"/>
                    <a:pt x="2026" y="402"/>
                  </a:cubicBezTo>
                  <a:cubicBezTo>
                    <a:pt x="2018" y="388"/>
                    <a:pt x="2018" y="386"/>
                    <a:pt x="2011" y="402"/>
                  </a:cubicBezTo>
                  <a:cubicBezTo>
                    <a:pt x="1986" y="433"/>
                    <a:pt x="1959" y="584"/>
                    <a:pt x="1923" y="586"/>
                  </a:cubicBezTo>
                  <a:cubicBezTo>
                    <a:pt x="1849" y="558"/>
                    <a:pt x="1883" y="523"/>
                    <a:pt x="1859" y="449"/>
                  </a:cubicBezTo>
                  <a:cubicBezTo>
                    <a:pt x="1853" y="403"/>
                    <a:pt x="1859" y="337"/>
                    <a:pt x="1873" y="289"/>
                  </a:cubicBezTo>
                  <a:cubicBezTo>
                    <a:pt x="1888" y="212"/>
                    <a:pt x="1957" y="165"/>
                    <a:pt x="1903" y="112"/>
                  </a:cubicBezTo>
                  <a:cubicBezTo>
                    <a:pt x="1886" y="60"/>
                    <a:pt x="1811" y="32"/>
                    <a:pt x="1811" y="0"/>
                  </a:cubicBezTo>
                </a:path>
              </a:pathLst>
            </a:custGeom>
            <a:noFill/>
            <a:ln w="254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79" name="Group 8"/>
          <p:cNvGrpSpPr/>
          <p:nvPr/>
        </p:nvGrpSpPr>
        <p:grpSpPr>
          <a:xfrm>
            <a:off x="971550" y="188913"/>
            <a:ext cx="5976938" cy="3384550"/>
            <a:chOff x="2336" y="334"/>
            <a:chExt cx="2812" cy="2053"/>
          </a:xfrm>
        </p:grpSpPr>
        <p:pic>
          <p:nvPicPr>
            <p:cNvPr id="24580" name="Picture 9" descr="中国区域地理示意图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36" y="334"/>
              <a:ext cx="2812" cy="2053"/>
            </a:xfrm>
            <a:prstGeom prst="rect">
              <a:avLst/>
            </a:prstGeom>
            <a:noFill/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pic>
        <p:sp>
          <p:nvSpPr>
            <p:cNvPr id="24581" name="Freeform 10"/>
            <p:cNvSpPr/>
            <p:nvPr/>
          </p:nvSpPr>
          <p:spPr>
            <a:xfrm>
              <a:off x="2406" y="935"/>
              <a:ext cx="1200" cy="886"/>
            </a:xfrm>
            <a:custGeom>
              <a:avLst/>
              <a:gdLst>
                <a:gd name="txL" fmla="*/ 0 w 1200"/>
                <a:gd name="txT" fmla="*/ 0 h 886"/>
                <a:gd name="txR" fmla="*/ 1200 w 1200"/>
                <a:gd name="txB" fmla="*/ 886 h 886"/>
              </a:gdLst>
              <a:ahLst/>
              <a:cxnLst>
                <a:cxn ang="0">
                  <a:pos x="0" y="0"/>
                </a:cxn>
                <a:cxn ang="0">
                  <a:pos x="91" y="136"/>
                </a:cxn>
                <a:cxn ang="0">
                  <a:pos x="181" y="182"/>
                </a:cxn>
                <a:cxn ang="0">
                  <a:pos x="272" y="272"/>
                </a:cxn>
                <a:cxn ang="0">
                  <a:pos x="454" y="272"/>
                </a:cxn>
                <a:cxn ang="0">
                  <a:pos x="635" y="227"/>
                </a:cxn>
                <a:cxn ang="0">
                  <a:pos x="867" y="200"/>
                </a:cxn>
                <a:cxn ang="0">
                  <a:pos x="998" y="272"/>
                </a:cxn>
                <a:cxn ang="0">
                  <a:pos x="1134" y="363"/>
                </a:cxn>
                <a:cxn ang="0">
                  <a:pos x="1197" y="584"/>
                </a:cxn>
                <a:cxn ang="0">
                  <a:pos x="1114" y="840"/>
                </a:cxn>
                <a:cxn ang="0">
                  <a:pos x="862" y="862"/>
                </a:cxn>
              </a:cxnLst>
              <a:rect l="txL" t="txT" r="txR" b="txB"/>
              <a:pathLst>
                <a:path w="1200" h="886">
                  <a:moveTo>
                    <a:pt x="0" y="0"/>
                  </a:moveTo>
                  <a:cubicBezTo>
                    <a:pt x="30" y="53"/>
                    <a:pt x="61" y="106"/>
                    <a:pt x="91" y="136"/>
                  </a:cubicBezTo>
                  <a:cubicBezTo>
                    <a:pt x="121" y="166"/>
                    <a:pt x="151" y="159"/>
                    <a:pt x="181" y="182"/>
                  </a:cubicBezTo>
                  <a:cubicBezTo>
                    <a:pt x="211" y="205"/>
                    <a:pt x="226" y="257"/>
                    <a:pt x="272" y="272"/>
                  </a:cubicBezTo>
                  <a:cubicBezTo>
                    <a:pt x="318" y="287"/>
                    <a:pt x="394" y="280"/>
                    <a:pt x="454" y="272"/>
                  </a:cubicBezTo>
                  <a:cubicBezTo>
                    <a:pt x="514" y="264"/>
                    <a:pt x="566" y="239"/>
                    <a:pt x="635" y="227"/>
                  </a:cubicBezTo>
                  <a:cubicBezTo>
                    <a:pt x="704" y="215"/>
                    <a:pt x="806" y="192"/>
                    <a:pt x="867" y="200"/>
                  </a:cubicBezTo>
                  <a:cubicBezTo>
                    <a:pt x="928" y="208"/>
                    <a:pt x="953" y="245"/>
                    <a:pt x="998" y="272"/>
                  </a:cubicBezTo>
                  <a:cubicBezTo>
                    <a:pt x="1043" y="299"/>
                    <a:pt x="1101" y="311"/>
                    <a:pt x="1134" y="363"/>
                  </a:cubicBezTo>
                  <a:cubicBezTo>
                    <a:pt x="1167" y="415"/>
                    <a:pt x="1200" y="505"/>
                    <a:pt x="1197" y="584"/>
                  </a:cubicBezTo>
                  <a:cubicBezTo>
                    <a:pt x="1194" y="663"/>
                    <a:pt x="1170" y="794"/>
                    <a:pt x="1114" y="840"/>
                  </a:cubicBezTo>
                  <a:cubicBezTo>
                    <a:pt x="1058" y="886"/>
                    <a:pt x="914" y="858"/>
                    <a:pt x="862" y="862"/>
                  </a:cubicBezTo>
                </a:path>
              </a:pathLst>
            </a:custGeom>
            <a:noFill/>
            <a:ln w="254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2" name="Freeform 11"/>
            <p:cNvSpPr/>
            <p:nvPr/>
          </p:nvSpPr>
          <p:spPr>
            <a:xfrm>
              <a:off x="3606" y="572"/>
              <a:ext cx="832" cy="726"/>
            </a:xfrm>
            <a:custGeom>
              <a:avLst/>
              <a:gdLst>
                <a:gd name="txL" fmla="*/ 0 w 832"/>
                <a:gd name="txT" fmla="*/ 0 h 726"/>
                <a:gd name="txR" fmla="*/ 832 w 832"/>
                <a:gd name="txB" fmla="*/ 726 h 726"/>
              </a:gdLst>
              <a:ahLst/>
              <a:cxnLst>
                <a:cxn ang="0">
                  <a:pos x="0" y="726"/>
                </a:cxn>
                <a:cxn ang="0">
                  <a:pos x="272" y="681"/>
                </a:cxn>
                <a:cxn ang="0">
                  <a:pos x="454" y="545"/>
                </a:cxn>
                <a:cxn ang="0">
                  <a:pos x="681" y="499"/>
                </a:cxn>
                <a:cxn ang="0">
                  <a:pos x="771" y="408"/>
                </a:cxn>
                <a:cxn ang="0">
                  <a:pos x="771" y="272"/>
                </a:cxn>
                <a:cxn ang="0">
                  <a:pos x="817" y="182"/>
                </a:cxn>
                <a:cxn ang="0">
                  <a:pos x="681" y="227"/>
                </a:cxn>
                <a:cxn ang="0">
                  <a:pos x="681" y="136"/>
                </a:cxn>
                <a:cxn ang="0">
                  <a:pos x="635" y="0"/>
                </a:cxn>
              </a:cxnLst>
              <a:rect l="txL" t="txT" r="txR" b="txB"/>
              <a:pathLst>
                <a:path w="832" h="726">
                  <a:moveTo>
                    <a:pt x="0" y="726"/>
                  </a:moveTo>
                  <a:cubicBezTo>
                    <a:pt x="98" y="718"/>
                    <a:pt x="196" y="711"/>
                    <a:pt x="272" y="681"/>
                  </a:cubicBezTo>
                  <a:cubicBezTo>
                    <a:pt x="348" y="651"/>
                    <a:pt x="386" y="575"/>
                    <a:pt x="454" y="545"/>
                  </a:cubicBezTo>
                  <a:cubicBezTo>
                    <a:pt x="522" y="515"/>
                    <a:pt x="628" y="522"/>
                    <a:pt x="681" y="499"/>
                  </a:cubicBezTo>
                  <a:cubicBezTo>
                    <a:pt x="734" y="476"/>
                    <a:pt x="756" y="446"/>
                    <a:pt x="771" y="408"/>
                  </a:cubicBezTo>
                  <a:cubicBezTo>
                    <a:pt x="786" y="370"/>
                    <a:pt x="763" y="310"/>
                    <a:pt x="771" y="272"/>
                  </a:cubicBezTo>
                  <a:cubicBezTo>
                    <a:pt x="779" y="234"/>
                    <a:pt x="832" y="189"/>
                    <a:pt x="817" y="182"/>
                  </a:cubicBezTo>
                  <a:cubicBezTo>
                    <a:pt x="802" y="175"/>
                    <a:pt x="704" y="235"/>
                    <a:pt x="681" y="227"/>
                  </a:cubicBezTo>
                  <a:cubicBezTo>
                    <a:pt x="658" y="219"/>
                    <a:pt x="689" y="174"/>
                    <a:pt x="681" y="136"/>
                  </a:cubicBezTo>
                  <a:cubicBezTo>
                    <a:pt x="673" y="98"/>
                    <a:pt x="654" y="49"/>
                    <a:pt x="635" y="0"/>
                  </a:cubicBezTo>
                </a:path>
              </a:pathLst>
            </a:custGeom>
            <a:noFill/>
            <a:ln w="254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83" name="Freeform 12"/>
            <p:cNvSpPr/>
            <p:nvPr/>
          </p:nvSpPr>
          <p:spPr>
            <a:xfrm>
              <a:off x="3606" y="1480"/>
              <a:ext cx="771" cy="106"/>
            </a:xfrm>
            <a:custGeom>
              <a:avLst/>
              <a:gdLst>
                <a:gd name="txL" fmla="*/ 0 w 771"/>
                <a:gd name="txT" fmla="*/ 0 h 106"/>
                <a:gd name="txR" fmla="*/ 771 w 771"/>
                <a:gd name="txB" fmla="*/ 106 h 106"/>
              </a:gdLst>
              <a:ahLst/>
              <a:cxnLst>
                <a:cxn ang="0">
                  <a:pos x="0" y="46"/>
                </a:cxn>
                <a:cxn ang="0">
                  <a:pos x="227" y="91"/>
                </a:cxn>
                <a:cxn ang="0">
                  <a:pos x="454" y="91"/>
                </a:cxn>
                <a:cxn ang="0">
                  <a:pos x="590" y="91"/>
                </a:cxn>
                <a:cxn ang="0">
                  <a:pos x="771" y="0"/>
                </a:cxn>
              </a:cxnLst>
              <a:rect l="txL" t="txT" r="txR" b="txB"/>
              <a:pathLst>
                <a:path w="771" h="106">
                  <a:moveTo>
                    <a:pt x="0" y="46"/>
                  </a:moveTo>
                  <a:cubicBezTo>
                    <a:pt x="75" y="65"/>
                    <a:pt x="151" y="84"/>
                    <a:pt x="227" y="91"/>
                  </a:cubicBezTo>
                  <a:cubicBezTo>
                    <a:pt x="303" y="98"/>
                    <a:pt x="394" y="91"/>
                    <a:pt x="454" y="91"/>
                  </a:cubicBezTo>
                  <a:cubicBezTo>
                    <a:pt x="514" y="91"/>
                    <a:pt x="537" y="106"/>
                    <a:pt x="590" y="91"/>
                  </a:cubicBezTo>
                  <a:cubicBezTo>
                    <a:pt x="643" y="76"/>
                    <a:pt x="707" y="38"/>
                    <a:pt x="771" y="0"/>
                  </a:cubicBezTo>
                </a:path>
              </a:pathLst>
            </a:custGeom>
            <a:noFill/>
            <a:ln w="25400" cap="flat" cmpd="sng">
              <a:solidFill>
                <a:srgbClr val="FF0000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043地形图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188" y="620713"/>
            <a:ext cx="7921625" cy="5942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Text Box 3"/>
          <p:cNvSpPr txBox="1"/>
          <p:nvPr/>
        </p:nvSpPr>
        <p:spPr>
          <a:xfrm>
            <a:off x="250825" y="157163"/>
            <a:ext cx="18415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endParaRPr lang="zh-CN" altLang="zh-CN" sz="4800" b="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/>
          <p:nvPr/>
        </p:nvSpPr>
        <p:spPr>
          <a:xfrm>
            <a:off x="179388" y="1052513"/>
            <a:ext cx="9001125" cy="4362450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/>
          <a:p>
            <a:pPr algn="l"/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选择题。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、下列区域中，属于我国一级行政区域的是：（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、长春市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       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　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、东北地区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、内蒙古自治区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 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、北方地区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、北方地区和西北地区的界限突出的因素是：（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、气候因素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     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、地形因素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、行政因素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     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、经济因素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3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、我国四大区域中，平均海拔最高的是：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（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、北方地区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、西北地区</a:t>
            </a:r>
            <a:b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、南方地区</a:t>
            </a:r>
            <a:r>
              <a:rPr lang="zh-CN" altLang="en-US" sz="2800" b="0" dirty="0">
                <a:latin typeface="Arial" panose="020B0604020202020204" pitchFamily="34" charset="0"/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0" dirty="0">
                <a:latin typeface="黑体" panose="02010609060101010101" pitchFamily="2" charset="-122"/>
                <a:ea typeface="黑体" panose="02010609060101010101" pitchFamily="2" charset="-122"/>
              </a:rPr>
              <a:t>、青藏地区</a:t>
            </a:r>
          </a:p>
        </p:txBody>
      </p:sp>
      <p:sp>
        <p:nvSpPr>
          <p:cNvPr id="51203" name="Text Box 3"/>
          <p:cNvSpPr txBox="1"/>
          <p:nvPr/>
        </p:nvSpPr>
        <p:spPr>
          <a:xfrm>
            <a:off x="7885113" y="1484313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51204" name="Text Box 4"/>
          <p:cNvSpPr txBox="1"/>
          <p:nvPr/>
        </p:nvSpPr>
        <p:spPr>
          <a:xfrm>
            <a:off x="7956550" y="2781300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51205" name="Text Box 5"/>
          <p:cNvSpPr txBox="1"/>
          <p:nvPr/>
        </p:nvSpPr>
        <p:spPr>
          <a:xfrm>
            <a:off x="7885113" y="4076700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/>
      <p:bldP spid="51204" grpId="0"/>
      <p:bldP spid="5120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中国干湿地区划分图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650" y="908050"/>
            <a:ext cx="7704138" cy="5778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1" name="Text Box 3"/>
          <p:cNvSpPr txBox="1"/>
          <p:nvPr/>
        </p:nvSpPr>
        <p:spPr>
          <a:xfrm>
            <a:off x="250825" y="157163"/>
            <a:ext cx="184150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endParaRPr lang="zh-CN" altLang="zh-CN" sz="4800" b="0" dirty="0">
              <a:solidFill>
                <a:srgbClr val="FF3300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idx="1"/>
          </p:nvPr>
        </p:nvSpPr>
        <p:spPr>
          <a:xfrm>
            <a:off x="395288" y="476250"/>
            <a:ext cx="8424862" cy="5976938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4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、不属于秦岭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-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淮河的意义的是：</a:t>
            </a:r>
            <a:r>
              <a:rPr lang="zh-CN" altLang="en-US" sz="2800" b="1" dirty="0">
                <a:ea typeface="黑体" panose="02010609060101010101" pitchFamily="2" charset="-122"/>
              </a:rPr>
              <a:t>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　 （</a:t>
            </a:r>
            <a:r>
              <a:rPr lang="zh-CN" altLang="en-US" sz="2800" b="1" dirty="0">
                <a:ea typeface="黑体" panose="02010609060101010101" pitchFamily="2" charset="-122"/>
              </a:rPr>
              <a:t>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、湿润地区和干旱地区的分界线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、亚热带与暖温带地区的分界线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800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毫米等降水量线通过的地方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、我国北方地区和南方地区的分界线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5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 dirty="0">
                <a:ea typeface="黑体" panose="02010609060101010101" pitchFamily="2" charset="-122"/>
              </a:rPr>
              <a:t>“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早穿棉袄午穿纱</a:t>
            </a:r>
            <a:r>
              <a:rPr lang="zh-CN" altLang="en-US" sz="2800" b="1" dirty="0">
                <a:ea typeface="黑体" panose="02010609060101010101" pitchFamily="2" charset="-122"/>
              </a:rPr>
              <a:t>”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描述的地区位于：　（</a:t>
            </a:r>
            <a:r>
              <a:rPr lang="zh-CN" altLang="en-US" sz="2800" b="1" dirty="0">
                <a:ea typeface="黑体" panose="02010609060101010101" pitchFamily="2" charset="-122"/>
              </a:rPr>
              <a:t>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、北方地区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、南方地区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、西北地区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、青藏地区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6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、长春市位于我国：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　　</a:t>
            </a:r>
            <a:r>
              <a:rPr lang="zh-CN" altLang="en-US" sz="2800" b="1" dirty="0">
                <a:ea typeface="黑体" panose="02010609060101010101" pitchFamily="2" charset="-122"/>
              </a:rPr>
              <a:t>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（</a:t>
            </a:r>
            <a:r>
              <a:rPr lang="zh-CN" altLang="en-US" sz="2800" b="1" dirty="0">
                <a:ea typeface="黑体" panose="02010609060101010101" pitchFamily="2" charset="-122"/>
              </a:rPr>
              <a:t>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、北方地区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、南方地区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、西北地区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、青藏地区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400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7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</a:t>
            </a:r>
            <a:r>
              <a:rPr lang="zh-CN" altLang="en-US" sz="2800" b="1" dirty="0">
                <a:ea typeface="黑体" panose="02010609060101010101" pitchFamily="2" charset="-122"/>
              </a:rPr>
              <a:t>“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天苍苍，野茫茫，风吹草低见牛羊</a:t>
            </a:r>
            <a:r>
              <a:rPr lang="zh-CN" altLang="en-US" sz="2800" b="1" dirty="0">
                <a:ea typeface="黑体" panose="02010609060101010101" pitchFamily="2" charset="-122"/>
              </a:rPr>
              <a:t>”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描述的景观位于： 　　　　　　　　　　　　　　（</a:t>
            </a:r>
            <a:r>
              <a:rPr lang="zh-CN" altLang="en-US" sz="2800" b="1" dirty="0">
                <a:ea typeface="黑体" panose="02010609060101010101" pitchFamily="2" charset="-122"/>
              </a:rPr>
              <a:t>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、内蒙古自治区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、西藏自治区</a:t>
            </a:r>
            <a:b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2800" b="1" dirty="0">
                <a:ea typeface="黑体" panose="02010609060101010101" pitchFamily="2" charset="-122"/>
              </a:rPr>
              <a:t>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、南方地区</a:t>
            </a:r>
            <a:r>
              <a:rPr lang="zh-CN" altLang="en-US" sz="2800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 　</a:t>
            </a:r>
            <a:r>
              <a:rPr lang="en-US" altLang="zh-CN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sz="2800" b="1" dirty="0">
                <a:latin typeface="黑体" panose="02010609060101010101" pitchFamily="2" charset="-122"/>
                <a:ea typeface="黑体" panose="02010609060101010101" pitchFamily="2" charset="-122"/>
              </a:rPr>
              <a:t>、东北地区</a:t>
            </a:r>
          </a:p>
        </p:txBody>
      </p:sp>
      <p:sp>
        <p:nvSpPr>
          <p:cNvPr id="52227" name="Text Box 3"/>
          <p:cNvSpPr txBox="1"/>
          <p:nvPr/>
        </p:nvSpPr>
        <p:spPr>
          <a:xfrm>
            <a:off x="7667625" y="476250"/>
            <a:ext cx="477838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52228" name="Text Box 4"/>
          <p:cNvSpPr txBox="1"/>
          <p:nvPr/>
        </p:nvSpPr>
        <p:spPr>
          <a:xfrm>
            <a:off x="7885113" y="2420938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</a:p>
        </p:txBody>
      </p:sp>
      <p:sp>
        <p:nvSpPr>
          <p:cNvPr id="52229" name="Text Box 5"/>
          <p:cNvSpPr txBox="1"/>
          <p:nvPr/>
        </p:nvSpPr>
        <p:spPr>
          <a:xfrm>
            <a:off x="7812088" y="3644900"/>
            <a:ext cx="477837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52230" name="Text Box 6"/>
          <p:cNvSpPr txBox="1"/>
          <p:nvPr/>
        </p:nvSpPr>
        <p:spPr>
          <a:xfrm>
            <a:off x="7812088" y="5300663"/>
            <a:ext cx="477837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7" grpId="0"/>
      <p:bldP spid="52228" grpId="0"/>
      <p:bldP spid="52229" grpId="0"/>
      <p:bldP spid="522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idx="1"/>
          </p:nvPr>
        </p:nvSpPr>
        <p:spPr>
          <a:xfrm>
            <a:off x="395288" y="981075"/>
            <a:ext cx="8229600" cy="4525963"/>
          </a:xfrm>
          <a:ln/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8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、邮政编码的数字中，表示省级行政区的　是： 　　　　　　　　　　　　（</a:t>
            </a:r>
            <a:r>
              <a:rPr lang="zh-CN" altLang="en-US" b="1" dirty="0">
                <a:ea typeface="黑体" panose="02010609060101010101" pitchFamily="2" charset="-122"/>
              </a:rPr>
              <a:t> 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zh-CN" altLang="en-US" b="1" dirty="0">
                <a:ea typeface="黑体" panose="02010609060101010101" pitchFamily="2" charset="-122"/>
              </a:rPr>
              <a:t>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）</a:t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b="1" dirty="0">
                <a:ea typeface="黑体" panose="02010609060101010101" pitchFamily="2" charset="-122"/>
              </a:rPr>
              <a:t>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、第一、二位</a:t>
            </a:r>
            <a:r>
              <a:rPr lang="zh-CN" altLang="en-US" b="1" dirty="0">
                <a:ea typeface="黑体" panose="02010609060101010101" pitchFamily="2" charset="-122"/>
              </a:rPr>
              <a:t>           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、第三、四位</a:t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b="1" dirty="0">
                <a:ea typeface="黑体" panose="02010609060101010101" pitchFamily="2" charset="-122"/>
              </a:rPr>
              <a:t>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、第五、六位</a:t>
            </a:r>
            <a:r>
              <a:rPr lang="zh-CN" altLang="en-US" b="1" dirty="0">
                <a:ea typeface="黑体" panose="02010609060101010101" pitchFamily="2" charset="-122"/>
              </a:rPr>
              <a:t>           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、第七、八位</a:t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、北方地区的著名温带水果是：（　　）</a:t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A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、香蕉</a:t>
            </a:r>
            <a:r>
              <a:rPr lang="zh-CN" altLang="en-US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B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、菠萝</a:t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b="1" dirty="0">
                <a:ea typeface="黑体" panose="02010609060101010101" pitchFamily="2" charset="-122"/>
              </a:rPr>
              <a:t>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C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、柑橘</a:t>
            </a:r>
            <a:r>
              <a:rPr lang="zh-CN" altLang="en-US" b="1" dirty="0">
                <a:ea typeface="黑体" panose="02010609060101010101" pitchFamily="2" charset="-122"/>
              </a:rPr>
              <a:t>                  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b="1" dirty="0">
                <a:latin typeface="黑体" panose="02010609060101010101" pitchFamily="2" charset="-122"/>
                <a:ea typeface="黑体" panose="02010609060101010101" pitchFamily="2" charset="-122"/>
              </a:rPr>
              <a:t>D</a:t>
            </a: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>、苹果</a:t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  <a:t/>
            </a:r>
            <a:br>
              <a:rPr lang="zh-CN" altLang="en-US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endParaRPr lang="zh-CN" altLang="en-US" b="1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3251" name="Text Box 3"/>
          <p:cNvSpPr txBox="1"/>
          <p:nvPr/>
        </p:nvSpPr>
        <p:spPr>
          <a:xfrm>
            <a:off x="7451725" y="1484313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A</a:t>
            </a:r>
          </a:p>
        </p:txBody>
      </p:sp>
      <p:sp>
        <p:nvSpPr>
          <p:cNvPr id="53252" name="Text Box 4"/>
          <p:cNvSpPr txBox="1"/>
          <p:nvPr/>
        </p:nvSpPr>
        <p:spPr>
          <a:xfrm>
            <a:off x="7451725" y="2997200"/>
            <a:ext cx="514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/>
          <p:nvPr/>
        </p:nvSpPr>
        <p:spPr>
          <a:xfrm>
            <a:off x="762000" y="990600"/>
            <a:ext cx="1828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4000" b="0" dirty="0">
                <a:latin typeface="宋体" panose="02010600030101010101" pitchFamily="2" charset="-122"/>
              </a:rPr>
              <a:t>判断</a:t>
            </a:r>
            <a:r>
              <a:rPr lang="zh-CN" altLang="en-US" sz="4000" b="0" dirty="0">
                <a:latin typeface="Verdana" panose="020B0604030504040204" pitchFamily="34" charset="0"/>
              </a:rPr>
              <a:t> </a:t>
            </a:r>
            <a:endParaRPr lang="zh-CN" altLang="en-US" sz="4000" b="0" dirty="0">
              <a:latin typeface="Times New Roman" panose="02020603050405020304" pitchFamily="18" charset="0"/>
            </a:endParaRPr>
          </a:p>
        </p:txBody>
      </p:sp>
      <p:sp>
        <p:nvSpPr>
          <p:cNvPr id="68611" name="Text Box 3"/>
          <p:cNvSpPr txBox="1"/>
          <p:nvPr/>
        </p:nvSpPr>
        <p:spPr>
          <a:xfrm>
            <a:off x="533400" y="1981200"/>
            <a:ext cx="5518150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Times New Roman" panose="02020603050405020304" pitchFamily="18" charset="0"/>
              </a:rPr>
              <a:t>（</a:t>
            </a:r>
            <a:r>
              <a:rPr lang="en-US" altLang="zh-CN" sz="2400" dirty="0">
                <a:latin typeface="Times New Roman" panose="02020603050405020304" pitchFamily="18" charset="0"/>
              </a:rPr>
              <a:t>1</a:t>
            </a:r>
            <a:r>
              <a:rPr lang="zh-CN" altLang="en-US" sz="2400" dirty="0">
                <a:latin typeface="Times New Roman" panose="02020603050405020304" pitchFamily="18" charset="0"/>
              </a:rPr>
              <a:t>）一个地区只能属于一个地理区域。</a:t>
            </a:r>
            <a:endParaRPr lang="zh-CN" altLang="en-US" sz="2400" dirty="0">
              <a:latin typeface="宋体" panose="02010600030101010101" pitchFamily="2" charset="-122"/>
            </a:endParaRPr>
          </a:p>
          <a:p>
            <a:pPr algn="l"/>
            <a:endParaRPr lang="en-US" altLang="zh-CN" sz="2400" b="0" dirty="0">
              <a:latin typeface="Verdana" panose="020B0604030504040204" pitchFamily="34" charset="0"/>
            </a:endParaRPr>
          </a:p>
        </p:txBody>
      </p:sp>
      <p:sp>
        <p:nvSpPr>
          <p:cNvPr id="68612" name="Text Box 4"/>
          <p:cNvSpPr txBox="1"/>
          <p:nvPr/>
        </p:nvSpPr>
        <p:spPr>
          <a:xfrm>
            <a:off x="533400" y="2667000"/>
            <a:ext cx="7543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2400" dirty="0">
                <a:latin typeface="宋体" panose="02010600030101010101" pitchFamily="2" charset="-122"/>
              </a:rPr>
              <a:t>（</a:t>
            </a:r>
            <a:r>
              <a:rPr lang="en-US" altLang="zh-CN" sz="2400" dirty="0">
                <a:latin typeface="Verdana" panose="020B0604030504040204" pitchFamily="34" charset="0"/>
              </a:rPr>
              <a:t>2</a:t>
            </a:r>
            <a:r>
              <a:rPr lang="zh-CN" altLang="en-US" sz="2400" dirty="0">
                <a:latin typeface="宋体" panose="02010600030101010101" pitchFamily="2" charset="-122"/>
              </a:rPr>
              <a:t>）同一类型的区域没有级别高低或尺度大小的区别。</a:t>
            </a:r>
            <a:r>
              <a:rPr lang="zh-CN" altLang="en-US" sz="2400" b="0" dirty="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68613" name="Text Box 5"/>
          <p:cNvSpPr txBox="1"/>
          <p:nvPr/>
        </p:nvSpPr>
        <p:spPr>
          <a:xfrm>
            <a:off x="533400" y="3352800"/>
            <a:ext cx="477678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宋体" panose="02010600030101010101" pitchFamily="2" charset="-122"/>
              </a:rPr>
              <a:t>（</a:t>
            </a:r>
            <a:r>
              <a:rPr lang="en-US" altLang="zh-CN" sz="2400" dirty="0">
                <a:latin typeface="Verdana" panose="020B0604030504040204" pitchFamily="34" charset="0"/>
              </a:rPr>
              <a:t>3</a:t>
            </a:r>
            <a:r>
              <a:rPr lang="zh-CN" altLang="en-US" sz="2400" dirty="0">
                <a:latin typeface="宋体" panose="02010600030101010101" pitchFamily="2" charset="-122"/>
              </a:rPr>
              <a:t>）我国的地理区域只有四个。</a:t>
            </a:r>
            <a:r>
              <a:rPr lang="zh-CN" altLang="en-US" sz="2400" b="0" dirty="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68615" name="Text Box 7"/>
          <p:cNvSpPr txBox="1"/>
          <p:nvPr/>
        </p:nvSpPr>
        <p:spPr>
          <a:xfrm>
            <a:off x="533400" y="4038600"/>
            <a:ext cx="904398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400" dirty="0">
                <a:latin typeface="宋体" panose="02010600030101010101" pitchFamily="2" charset="-122"/>
              </a:rPr>
              <a:t>（</a:t>
            </a:r>
            <a:r>
              <a:rPr lang="en-US" altLang="zh-CN" sz="2400" dirty="0">
                <a:latin typeface="Verdana" panose="020B0604030504040204" pitchFamily="34" charset="0"/>
              </a:rPr>
              <a:t>4</a:t>
            </a:r>
            <a:r>
              <a:rPr lang="zh-CN" altLang="en-US" sz="2400" dirty="0">
                <a:latin typeface="宋体" panose="02010600030101010101" pitchFamily="2" charset="-122"/>
              </a:rPr>
              <a:t>）我国四大地理区域在位置、自然和人文地理方面各具特色。</a:t>
            </a:r>
            <a:r>
              <a:rPr lang="zh-CN" altLang="en-US" sz="2400" b="0" dirty="0"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68616" name="Text Box 8"/>
          <p:cNvSpPr txBox="1"/>
          <p:nvPr/>
        </p:nvSpPr>
        <p:spPr>
          <a:xfrm>
            <a:off x="6172200" y="1981200"/>
            <a:ext cx="137477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0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FF3300"/>
                </a:solidFill>
                <a:latin typeface="宋体" panose="02010600030101010101" pitchFamily="2" charset="-122"/>
              </a:rPr>
              <a:t>×</a:t>
            </a:r>
            <a:r>
              <a:rPr lang="zh-CN" altLang="en-US" sz="2800" b="0" dirty="0">
                <a:latin typeface="宋体" panose="02010600030101010101" pitchFamily="2" charset="-122"/>
              </a:rPr>
              <a:t>）</a:t>
            </a:r>
            <a:r>
              <a:rPr lang="zh-CN" altLang="en-US" sz="2800" dirty="0">
                <a:solidFill>
                  <a:srgbClr val="FF3300"/>
                </a:solidFill>
                <a:latin typeface="Verdana" panose="020B0604030504040204" pitchFamily="34" charset="0"/>
              </a:rPr>
              <a:t> </a:t>
            </a:r>
          </a:p>
        </p:txBody>
      </p:sp>
      <p:sp>
        <p:nvSpPr>
          <p:cNvPr id="68617" name="Text Box 9"/>
          <p:cNvSpPr txBox="1"/>
          <p:nvPr/>
        </p:nvSpPr>
        <p:spPr>
          <a:xfrm>
            <a:off x="7891463" y="2590800"/>
            <a:ext cx="125253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0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FF3300"/>
                </a:solidFill>
                <a:latin typeface="宋体" panose="02010600030101010101" pitchFamily="2" charset="-122"/>
              </a:rPr>
              <a:t>×</a:t>
            </a:r>
            <a:r>
              <a:rPr lang="zh-CN" altLang="en-US" sz="2800" b="0" dirty="0">
                <a:latin typeface="宋体" panose="02010600030101010101" pitchFamily="2" charset="-122"/>
              </a:rPr>
              <a:t>）</a:t>
            </a:r>
          </a:p>
        </p:txBody>
      </p:sp>
      <p:sp>
        <p:nvSpPr>
          <p:cNvPr id="68618" name="Text Box 10"/>
          <p:cNvSpPr txBox="1"/>
          <p:nvPr/>
        </p:nvSpPr>
        <p:spPr>
          <a:xfrm>
            <a:off x="5181600" y="3276600"/>
            <a:ext cx="12525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b="0" dirty="0">
                <a:latin typeface="宋体" panose="02010600030101010101" pitchFamily="2" charset="-122"/>
              </a:rPr>
              <a:t>（</a:t>
            </a:r>
            <a:r>
              <a:rPr lang="en-US" altLang="zh-CN" sz="2800" dirty="0">
                <a:solidFill>
                  <a:srgbClr val="FF3300"/>
                </a:solidFill>
                <a:latin typeface="宋体" panose="02010600030101010101" pitchFamily="2" charset="-122"/>
              </a:rPr>
              <a:t>×</a:t>
            </a:r>
            <a:r>
              <a:rPr lang="zh-CN" altLang="en-US" sz="2800" b="0" dirty="0">
                <a:latin typeface="宋体" panose="02010600030101010101" pitchFamily="2" charset="-122"/>
              </a:rPr>
              <a:t>）</a:t>
            </a:r>
          </a:p>
        </p:txBody>
      </p:sp>
      <p:sp>
        <p:nvSpPr>
          <p:cNvPr id="68619" name="Rectangle 11"/>
          <p:cNvSpPr/>
          <p:nvPr/>
        </p:nvSpPr>
        <p:spPr>
          <a:xfrm>
            <a:off x="7315200" y="4772025"/>
            <a:ext cx="1828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zh-CN" altLang="en-US" sz="2800" b="0" dirty="0">
                <a:latin typeface="宋体" panose="02010600030101010101" pitchFamily="2" charset="-122"/>
              </a:rPr>
              <a:t>（</a:t>
            </a:r>
            <a:r>
              <a:rPr lang="zh-CN" altLang="en-US" sz="2800" b="0" dirty="0">
                <a:solidFill>
                  <a:srgbClr val="FF3300"/>
                </a:solidFill>
                <a:latin typeface="宋体" panose="02010600030101010101" pitchFamily="2" charset="-122"/>
              </a:rPr>
              <a:t>√</a:t>
            </a:r>
            <a:r>
              <a:rPr lang="zh-CN" altLang="en-US" sz="2800" b="0" dirty="0">
                <a:latin typeface="宋体" panose="02010600030101010101" pitchFamily="2" charset="-122"/>
              </a:rPr>
              <a:t>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  <p:bldP spid="68612" grpId="0"/>
      <p:bldP spid="68613" grpId="0"/>
      <p:bldP spid="68615" grpId="0"/>
      <p:bldP spid="68616" grpId="0"/>
      <p:bldP spid="68617" grpId="0"/>
      <p:bldP spid="68618" grpId="0"/>
      <p:bldP spid="686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 sz="quarter"/>
          </p:nvPr>
        </p:nvSpPr>
        <p:spPr>
          <a:xfrm>
            <a:off x="457200" y="44450"/>
            <a:ext cx="8229600" cy="1143000"/>
          </a:xfrm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rgbClr val="00FF00"/>
                </a:solidFill>
              </a:rPr>
              <a:t>云南西双版纳</a:t>
            </a:r>
          </a:p>
        </p:txBody>
      </p:sp>
      <p:pic>
        <p:nvPicPr>
          <p:cNvPr id="4099" name="Picture 3" descr="西双版纳2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125538"/>
            <a:ext cx="4032250" cy="2506662"/>
          </a:xfrm>
          <a:ln/>
        </p:spPr>
      </p:pic>
      <p:pic>
        <p:nvPicPr>
          <p:cNvPr id="4100" name="Picture 4" descr="西双版纳4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1125538"/>
            <a:ext cx="4032250" cy="2517775"/>
          </a:xfrm>
          <a:ln/>
        </p:spPr>
      </p:pic>
      <p:pic>
        <p:nvPicPr>
          <p:cNvPr id="4101" name="Picture 5" descr="西双版纳1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95288" y="4081463"/>
            <a:ext cx="4032250" cy="2443162"/>
          </a:xfrm>
          <a:ln/>
        </p:spPr>
      </p:pic>
      <p:pic>
        <p:nvPicPr>
          <p:cNvPr id="4102" name="Picture 6" descr="西双版纳3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643438" y="4005263"/>
            <a:ext cx="4032250" cy="2514600"/>
          </a:xfrm>
          <a:ln/>
        </p:spPr>
      </p:pic>
    </p:spTree>
  </p:cSld>
  <p:clrMapOvr>
    <a:masterClrMapping/>
  </p:clrMapOvr>
  <p:transition spd="slow"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51875" cy="1143000"/>
          </a:xfrm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dirty="0"/>
              <a:t>请把下列地区与相应的民居连接起来</a:t>
            </a:r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lstStyle/>
          <a:p>
            <a:pPr eaLnBrk="1" hangingPunct="1">
              <a:buNone/>
            </a:pPr>
            <a: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  <a:t/>
            </a:r>
            <a:br>
              <a:rPr lang="en-US" altLang="zh-CN" sz="40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北方地区</a:t>
            </a:r>
            <a:r>
              <a:rPr lang="zh-CN" altLang="en-US" sz="4000" b="1" dirty="0">
                <a:ea typeface="黑体" panose="02010609060101010101" pitchFamily="2" charset="-122"/>
              </a:rPr>
              <a:t>                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　碉房</a:t>
            </a:r>
            <a:b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南方地区</a:t>
            </a:r>
            <a:r>
              <a:rPr lang="zh-CN" altLang="en-US" sz="4000" b="1" dirty="0">
                <a:ea typeface="黑体" panose="02010609060101010101" pitchFamily="2" charset="-122"/>
              </a:rPr>
              <a:t>                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　四合院</a:t>
            </a:r>
            <a:b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西北地区</a:t>
            </a:r>
            <a:r>
              <a:rPr lang="zh-CN" altLang="en-US" sz="4000" b="1" dirty="0">
                <a:ea typeface="黑体" panose="02010609060101010101" pitchFamily="2" charset="-122"/>
              </a:rPr>
              <a:t>               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　</a:t>
            </a:r>
            <a:r>
              <a:rPr lang="zh-CN" altLang="en-US" sz="4000" b="1" dirty="0">
                <a:ea typeface="黑体" panose="02010609060101010101" pitchFamily="2" charset="-122"/>
              </a:rPr>
              <a:t> 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竹楼</a:t>
            </a:r>
            <a:b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</a:b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青藏地区</a:t>
            </a:r>
            <a:r>
              <a:rPr lang="zh-CN" altLang="en-US" sz="4000" b="1" dirty="0">
                <a:ea typeface="黑体" panose="02010609060101010101" pitchFamily="2" charset="-122"/>
              </a:rPr>
              <a:t>               </a:t>
            </a:r>
            <a:r>
              <a:rPr lang="zh-CN" altLang="en-US" sz="4000" b="1" dirty="0">
                <a:latin typeface="黑体" panose="02010609060101010101" pitchFamily="2" charset="-122"/>
                <a:ea typeface="黑体" panose="02010609060101010101" pitchFamily="2" charset="-122"/>
              </a:rPr>
              <a:t> 　蒙古包</a:t>
            </a:r>
          </a:p>
        </p:txBody>
      </p:sp>
      <p:sp>
        <p:nvSpPr>
          <p:cNvPr id="54276" name="Line 4"/>
          <p:cNvSpPr/>
          <p:nvPr/>
        </p:nvSpPr>
        <p:spPr>
          <a:xfrm>
            <a:off x="3132138" y="2565400"/>
            <a:ext cx="2447925" cy="647700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277" name="Line 5"/>
          <p:cNvSpPr/>
          <p:nvPr/>
        </p:nvSpPr>
        <p:spPr>
          <a:xfrm>
            <a:off x="3059113" y="3213100"/>
            <a:ext cx="2449512" cy="647700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278" name="Line 6"/>
          <p:cNvSpPr/>
          <p:nvPr/>
        </p:nvSpPr>
        <p:spPr>
          <a:xfrm>
            <a:off x="3203575" y="3716338"/>
            <a:ext cx="2305050" cy="649287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4279" name="Line 7"/>
          <p:cNvSpPr/>
          <p:nvPr/>
        </p:nvSpPr>
        <p:spPr>
          <a:xfrm flipV="1">
            <a:off x="3203575" y="2636838"/>
            <a:ext cx="2160588" cy="1871662"/>
          </a:xfrm>
          <a:prstGeom prst="line">
            <a:avLst/>
          </a:prstGeom>
          <a:ln w="57150" cap="flat" cmpd="sng">
            <a:solidFill>
              <a:srgbClr val="009900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-26987"/>
            <a:ext cx="8229600" cy="1143000"/>
          </a:xfrm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rgbClr val="00FF00"/>
                </a:solidFill>
              </a:rPr>
              <a:t>长江三角洲</a:t>
            </a:r>
          </a:p>
        </p:txBody>
      </p:sp>
      <p:pic>
        <p:nvPicPr>
          <p:cNvPr id="5123" name="Picture 3" descr="南京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81075"/>
            <a:ext cx="4103688" cy="2373313"/>
          </a:xfrm>
          <a:ln/>
        </p:spPr>
      </p:pic>
      <p:sp>
        <p:nvSpPr>
          <p:cNvPr id="5124" name="Text Box 4"/>
          <p:cNvSpPr txBox="1"/>
          <p:nvPr/>
        </p:nvSpPr>
        <p:spPr>
          <a:xfrm>
            <a:off x="2051050" y="3357563"/>
            <a:ext cx="644525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dirty="0">
                <a:latin typeface="Arial" panose="020B0604020202020204" pitchFamily="34" charset="0"/>
              </a:rPr>
              <a:t>南京</a:t>
            </a:r>
          </a:p>
        </p:txBody>
      </p:sp>
      <p:pic>
        <p:nvPicPr>
          <p:cNvPr id="5125" name="Picture 5" descr="宁波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3789363"/>
            <a:ext cx="4103688" cy="2447925"/>
          </a:xfrm>
          <a:ln/>
        </p:spPr>
      </p:pic>
      <p:sp>
        <p:nvSpPr>
          <p:cNvPr id="5126" name="Text Box 6"/>
          <p:cNvSpPr txBox="1"/>
          <p:nvPr/>
        </p:nvSpPr>
        <p:spPr>
          <a:xfrm>
            <a:off x="2124075" y="6381750"/>
            <a:ext cx="9366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宁波</a:t>
            </a:r>
          </a:p>
        </p:txBody>
      </p:sp>
      <p:pic>
        <p:nvPicPr>
          <p:cNvPr id="5127" name="Picture 7" descr="上海1"/>
          <p:cNvPicPr>
            <a:picLocks noGrp="1" noChangeAspect="1"/>
          </p:cNvPicPr>
          <p:nvPr>
            <p:ph sz="half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572000" y="981075"/>
            <a:ext cx="4392613" cy="5256213"/>
          </a:xfrm>
          <a:ln/>
        </p:spPr>
      </p:pic>
      <p:sp>
        <p:nvSpPr>
          <p:cNvPr id="5128" name="Text Box 8"/>
          <p:cNvSpPr txBox="1"/>
          <p:nvPr/>
        </p:nvSpPr>
        <p:spPr>
          <a:xfrm>
            <a:off x="6300788" y="6381750"/>
            <a:ext cx="719137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dirty="0">
                <a:latin typeface="Arial" panose="020B0604020202020204" pitchFamily="34" charset="0"/>
              </a:rPr>
              <a:t>上海</a:t>
            </a:r>
          </a:p>
        </p:txBody>
      </p:sp>
    </p:spTree>
  </p:cSld>
  <p:clrMapOvr>
    <a:masterClrMapping/>
  </p:clrMapOvr>
  <p:transition spd="slow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457200" y="-100012"/>
            <a:ext cx="8229600" cy="1143000"/>
          </a:xfrm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sz="4000" b="1" dirty="0">
                <a:solidFill>
                  <a:srgbClr val="00FF00"/>
                </a:solidFill>
              </a:rPr>
              <a:t>东南沿海地区</a:t>
            </a:r>
          </a:p>
        </p:txBody>
      </p:sp>
      <p:pic>
        <p:nvPicPr>
          <p:cNvPr id="6147" name="Picture 3" descr="深圳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052513"/>
            <a:ext cx="8353425" cy="5461000"/>
          </a:xfrm>
          <a:ln/>
        </p:spPr>
      </p:pic>
    </p:spTree>
  </p:cSld>
  <p:clrMapOvr>
    <a:masterClrMapping/>
  </p:clrMapOvr>
  <p:transition spd="slow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dirty="0"/>
              <a:t>学习目标</a:t>
            </a:r>
          </a:p>
        </p:txBody>
      </p:sp>
      <p:sp>
        <p:nvSpPr>
          <p:cNvPr id="7171" name="内容占位符 2"/>
          <p:cNvSpPr>
            <a:spLocks noGrp="1"/>
          </p:cNvSpPr>
          <p:nvPr>
            <p:ph idx="1"/>
          </p:nvPr>
        </p:nvSpPr>
        <p:spPr>
          <a:xfrm>
            <a:off x="0" y="1214438"/>
            <a:ext cx="9144000" cy="4911725"/>
          </a:xfrm>
          <a:ln/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en-US" altLang="zh-CN" dirty="0"/>
              <a:t>1.</a:t>
            </a:r>
            <a:r>
              <a:rPr lang="zh-CN" altLang="en-US" dirty="0"/>
              <a:t>根据已有的生活经验和所学的上册知识，列举出我国各地在自然和人文方面存在的差别。</a:t>
            </a:r>
            <a:endParaRPr lang="en-US" altLang="zh-CN" dirty="0"/>
          </a:p>
          <a:p>
            <a:pPr eaLnBrk="1" hangingPunct="1"/>
            <a:r>
              <a:rPr lang="en-US" altLang="zh-CN" dirty="0"/>
              <a:t>2.</a:t>
            </a:r>
            <a:r>
              <a:rPr lang="zh-CN" altLang="en-US" dirty="0"/>
              <a:t>试运用地图简单分析我国东西部、南北方地理差异形成的原因。</a:t>
            </a:r>
            <a:endParaRPr lang="en-US" altLang="zh-CN" dirty="0"/>
          </a:p>
          <a:p>
            <a:pPr eaLnBrk="1" hangingPunct="1"/>
            <a:r>
              <a:rPr lang="en-US" altLang="zh-CN" dirty="0"/>
              <a:t>3.</a:t>
            </a:r>
            <a:r>
              <a:rPr lang="zh-CN" altLang="en-US" dirty="0"/>
              <a:t>知道秦岭</a:t>
            </a:r>
            <a:r>
              <a:rPr lang="en-US" altLang="zh-CN" dirty="0"/>
              <a:t>---</a:t>
            </a:r>
            <a:r>
              <a:rPr lang="zh-CN" altLang="en-US" dirty="0"/>
              <a:t>淮河一线是我国的一条重要地理分界线，会列表比较该线南北两侧的诸多差异，理解其形成的原因。</a:t>
            </a:r>
            <a:endParaRPr lang="en-US" altLang="zh-CN" dirty="0"/>
          </a:p>
          <a:p>
            <a:pPr eaLnBrk="1" hangingPunct="1"/>
            <a:r>
              <a:rPr lang="en-US" altLang="zh-CN" dirty="0"/>
              <a:t>4.</a:t>
            </a:r>
            <a:r>
              <a:rPr lang="zh-CN" altLang="en-US" dirty="0"/>
              <a:t>了解划分区域的依据，掌握我国四大区域的名称并能合作探究出分界线的主导因素。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lstStyle/>
          <a:p>
            <a:pPr eaLnBrk="1" hangingPunct="1"/>
            <a:r>
              <a:rPr lang="zh-CN" altLang="en-US" dirty="0"/>
              <a:t>自学指导</a:t>
            </a:r>
          </a:p>
        </p:txBody>
      </p:sp>
      <p:sp>
        <p:nvSpPr>
          <p:cNvPr id="8195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lstStyle/>
          <a:p>
            <a:pPr eaLnBrk="1" hangingPunct="1"/>
            <a:r>
              <a:rPr lang="en-US" altLang="zh-CN" dirty="0"/>
              <a:t>1.</a:t>
            </a:r>
            <a:r>
              <a:rPr lang="zh-CN" altLang="en-US" dirty="0"/>
              <a:t>中国各地地理差异有哪些？具体表现？</a:t>
            </a:r>
            <a:endParaRPr lang="en-US" altLang="zh-CN" dirty="0"/>
          </a:p>
          <a:p>
            <a:pPr eaLnBrk="1" hangingPunct="1"/>
            <a:r>
              <a:rPr lang="en-US" altLang="zh-CN" dirty="0"/>
              <a:t>2.</a:t>
            </a:r>
            <a:r>
              <a:rPr lang="zh-CN" altLang="en-US" dirty="0"/>
              <a:t>阅读广州人和哈尔滨的对话，想一想，原因是什么？</a:t>
            </a:r>
            <a:endParaRPr lang="en-US" altLang="zh-CN" dirty="0"/>
          </a:p>
          <a:p>
            <a:pPr eaLnBrk="1" hangingPunct="1"/>
            <a:r>
              <a:rPr lang="en-US" altLang="zh-CN" dirty="0"/>
              <a:t>3.</a:t>
            </a:r>
            <a:r>
              <a:rPr lang="zh-CN" altLang="en-US" dirty="0"/>
              <a:t>秦岭</a:t>
            </a:r>
            <a:r>
              <a:rPr lang="en-US" altLang="zh-CN" dirty="0"/>
              <a:t>---</a:t>
            </a:r>
            <a:r>
              <a:rPr lang="zh-CN" altLang="en-US" dirty="0"/>
              <a:t>淮河以南地区和以北地区有哪些差异？</a:t>
            </a:r>
            <a:endParaRPr lang="en-US" altLang="zh-CN" dirty="0"/>
          </a:p>
          <a:p>
            <a:pPr eaLnBrk="1" hangingPunct="1"/>
            <a:r>
              <a:rPr lang="en-US" altLang="zh-CN" dirty="0"/>
              <a:t>4.</a:t>
            </a:r>
            <a:r>
              <a:rPr lang="zh-CN" altLang="en-US" dirty="0"/>
              <a:t>我国可以划分为那些地理区域？ 划分依据是什么？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/>
          <p:nvPr/>
        </p:nvSpPr>
        <p:spPr>
          <a:xfrm>
            <a:off x="4144963" y="3382963"/>
            <a:ext cx="854075" cy="920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algn="l"/>
            <a:endParaRPr lang="zh-CN" altLang="zh-CN" sz="4400" b="0" dirty="0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pic>
        <p:nvPicPr>
          <p:cNvPr id="9219" name="Picture 5" descr="xyx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0"/>
            <a:ext cx="2209800" cy="170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Text Box 11"/>
          <p:cNvSpPr txBox="1"/>
          <p:nvPr/>
        </p:nvSpPr>
        <p:spPr>
          <a:xfrm>
            <a:off x="1524000" y="2895600"/>
            <a:ext cx="30416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新疆维吾尔自治区</a:t>
            </a:r>
          </a:p>
        </p:txBody>
      </p:sp>
      <p:sp>
        <p:nvSpPr>
          <p:cNvPr id="9221" name="Text Box 14"/>
          <p:cNvSpPr txBox="1"/>
          <p:nvPr/>
        </p:nvSpPr>
        <p:spPr>
          <a:xfrm>
            <a:off x="1524000" y="4191000"/>
            <a:ext cx="34877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西双版纳傣族自治洲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9222" name="Text Box 15"/>
          <p:cNvSpPr txBox="1"/>
          <p:nvPr/>
        </p:nvSpPr>
        <p:spPr>
          <a:xfrm>
            <a:off x="1524000" y="3581400"/>
            <a:ext cx="17018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东南沿海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9223" name="Text Box 16"/>
          <p:cNvSpPr txBox="1"/>
          <p:nvPr/>
        </p:nvSpPr>
        <p:spPr>
          <a:xfrm>
            <a:off x="1524000" y="4800600"/>
            <a:ext cx="20589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长江三角洲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80914" name="Text Box 18"/>
          <p:cNvSpPr txBox="1"/>
          <p:nvPr/>
        </p:nvSpPr>
        <p:spPr>
          <a:xfrm>
            <a:off x="4648200" y="2895600"/>
            <a:ext cx="16097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牧区</a:t>
            </a:r>
          </a:p>
        </p:txBody>
      </p:sp>
      <p:sp>
        <p:nvSpPr>
          <p:cNvPr id="80915" name="Text Box 19"/>
          <p:cNvSpPr txBox="1"/>
          <p:nvPr/>
        </p:nvSpPr>
        <p:spPr>
          <a:xfrm>
            <a:off x="3124200" y="3581400"/>
            <a:ext cx="23241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经济特区</a:t>
            </a:r>
          </a:p>
        </p:txBody>
      </p:sp>
      <p:sp>
        <p:nvSpPr>
          <p:cNvPr id="80916" name="Text Box 20"/>
          <p:cNvSpPr txBox="1"/>
          <p:nvPr/>
        </p:nvSpPr>
        <p:spPr>
          <a:xfrm>
            <a:off x="5029200" y="4114800"/>
            <a:ext cx="16097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热带</a:t>
            </a:r>
          </a:p>
        </p:txBody>
      </p:sp>
      <p:sp>
        <p:nvSpPr>
          <p:cNvPr id="80917" name="Text Box 21"/>
          <p:cNvSpPr txBox="1"/>
          <p:nvPr/>
        </p:nvSpPr>
        <p:spPr>
          <a:xfrm>
            <a:off x="3429000" y="4800600"/>
            <a:ext cx="19669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农业区</a:t>
            </a:r>
          </a:p>
        </p:txBody>
      </p:sp>
      <p:sp>
        <p:nvSpPr>
          <p:cNvPr id="80918" name="Text Box 22"/>
          <p:cNvSpPr txBox="1"/>
          <p:nvPr/>
        </p:nvSpPr>
        <p:spPr>
          <a:xfrm>
            <a:off x="6477000" y="4114800"/>
            <a:ext cx="19669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旅游区</a:t>
            </a:r>
          </a:p>
        </p:txBody>
      </p:sp>
      <p:sp>
        <p:nvSpPr>
          <p:cNvPr id="80919" name="Text Box 23"/>
          <p:cNvSpPr txBox="1"/>
          <p:nvPr/>
        </p:nvSpPr>
        <p:spPr>
          <a:xfrm>
            <a:off x="5334000" y="4800600"/>
            <a:ext cx="19669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  <a:ea typeface="楷体_GB2312" pitchFamily="49" charset="-122"/>
              </a:rPr>
              <a:t>——</a:t>
            </a:r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工业区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0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0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0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4" grpId="0"/>
      <p:bldP spid="80915" grpId="0"/>
      <p:bldP spid="80916" grpId="0"/>
      <p:bldP spid="80917" grpId="0"/>
      <p:bldP spid="80918" grpId="0"/>
      <p:bldP spid="809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/>
          <p:nvPr/>
        </p:nvSpPr>
        <p:spPr>
          <a:xfrm>
            <a:off x="1219200" y="1447800"/>
            <a:ext cx="228600" cy="41148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vert="eaVert" anchor="ctr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2400" b="0" dirty="0">
              <a:latin typeface="Times New Roman" panose="02020603050405020304" pitchFamily="18" charset="0"/>
            </a:endParaRPr>
          </a:p>
        </p:txBody>
      </p:sp>
      <p:sp>
        <p:nvSpPr>
          <p:cNvPr id="10243" name="Text Box 8"/>
          <p:cNvSpPr txBox="1"/>
          <p:nvPr/>
        </p:nvSpPr>
        <p:spPr>
          <a:xfrm>
            <a:off x="1524000" y="1295400"/>
            <a:ext cx="20589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</a:rPr>
              <a:t>自然区域：</a:t>
            </a:r>
          </a:p>
        </p:txBody>
      </p:sp>
      <p:sp>
        <p:nvSpPr>
          <p:cNvPr id="10244" name="Text Box 9"/>
          <p:cNvSpPr txBox="1"/>
          <p:nvPr/>
        </p:nvSpPr>
        <p:spPr>
          <a:xfrm>
            <a:off x="1676400" y="2819400"/>
            <a:ext cx="19700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</a:rPr>
              <a:t>经济区域：</a:t>
            </a:r>
          </a:p>
        </p:txBody>
      </p:sp>
      <p:sp>
        <p:nvSpPr>
          <p:cNvPr id="10245" name="Text Box 10"/>
          <p:cNvSpPr txBox="1"/>
          <p:nvPr/>
        </p:nvSpPr>
        <p:spPr>
          <a:xfrm>
            <a:off x="1676400" y="4876800"/>
            <a:ext cx="19700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</a:rPr>
              <a:t>行政区域：</a:t>
            </a:r>
          </a:p>
        </p:txBody>
      </p:sp>
      <p:sp>
        <p:nvSpPr>
          <p:cNvPr id="75789" name="AutoShape 13"/>
          <p:cNvSpPr/>
          <p:nvPr/>
        </p:nvSpPr>
        <p:spPr>
          <a:xfrm>
            <a:off x="3733800" y="990600"/>
            <a:ext cx="76200" cy="1066800"/>
          </a:xfrm>
          <a:prstGeom prst="leftBrace">
            <a:avLst>
              <a:gd name="adj1" fmla="val 116666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vert="eaVert" anchor="ctr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2400" b="0" dirty="0">
              <a:latin typeface="Times New Roman" panose="02020603050405020304" pitchFamily="18" charset="0"/>
            </a:endParaRPr>
          </a:p>
        </p:txBody>
      </p:sp>
      <p:sp>
        <p:nvSpPr>
          <p:cNvPr id="75790" name="AutoShape 14"/>
          <p:cNvSpPr/>
          <p:nvPr/>
        </p:nvSpPr>
        <p:spPr>
          <a:xfrm>
            <a:off x="3810000" y="2514600"/>
            <a:ext cx="152400" cy="1143000"/>
          </a:xfrm>
          <a:prstGeom prst="leftBrace">
            <a:avLst>
              <a:gd name="adj1" fmla="val 625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vert="eaVert" anchor="ctr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2400" b="0" dirty="0">
              <a:latin typeface="Times New Roman" panose="02020603050405020304" pitchFamily="18" charset="0"/>
            </a:endParaRPr>
          </a:p>
        </p:txBody>
      </p:sp>
      <p:sp>
        <p:nvSpPr>
          <p:cNvPr id="75791" name="AutoShape 15"/>
          <p:cNvSpPr/>
          <p:nvPr/>
        </p:nvSpPr>
        <p:spPr>
          <a:xfrm>
            <a:off x="3886200" y="4572000"/>
            <a:ext cx="152400" cy="1143000"/>
          </a:xfrm>
          <a:prstGeom prst="leftBrace">
            <a:avLst>
              <a:gd name="adj1" fmla="val 6250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vert="eaVert" anchor="ctr"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2400" b="0" dirty="0">
              <a:latin typeface="Times New Roman" panose="02020603050405020304" pitchFamily="18" charset="0"/>
            </a:endParaRPr>
          </a:p>
        </p:txBody>
      </p:sp>
      <p:sp>
        <p:nvSpPr>
          <p:cNvPr id="10249" name="Text Box 21"/>
          <p:cNvSpPr txBox="1"/>
          <p:nvPr/>
        </p:nvSpPr>
        <p:spPr>
          <a:xfrm>
            <a:off x="1371600" y="328613"/>
            <a:ext cx="5487988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3200" dirty="0">
                <a:solidFill>
                  <a:srgbClr val="0000FF"/>
                </a:solidFill>
                <a:latin typeface="Times New Roman" panose="02020603050405020304" pitchFamily="18" charset="0"/>
              </a:rPr>
              <a:t>存在许多不同类型的地理区域</a:t>
            </a:r>
          </a:p>
        </p:txBody>
      </p:sp>
      <p:sp>
        <p:nvSpPr>
          <p:cNvPr id="10250" name="Text Box 22"/>
          <p:cNvSpPr txBox="1"/>
          <p:nvPr/>
        </p:nvSpPr>
        <p:spPr>
          <a:xfrm>
            <a:off x="3200400" y="1066800"/>
            <a:ext cx="611188" cy="709613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如</a:t>
            </a:r>
          </a:p>
        </p:txBody>
      </p:sp>
      <p:sp>
        <p:nvSpPr>
          <p:cNvPr id="10251" name="Text Box 23"/>
          <p:cNvSpPr txBox="1"/>
          <p:nvPr/>
        </p:nvSpPr>
        <p:spPr>
          <a:xfrm>
            <a:off x="3352800" y="4648200"/>
            <a:ext cx="611188" cy="709613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如</a:t>
            </a:r>
          </a:p>
        </p:txBody>
      </p:sp>
      <p:sp>
        <p:nvSpPr>
          <p:cNvPr id="10252" name="Text Box 24"/>
          <p:cNvSpPr txBox="1"/>
          <p:nvPr/>
        </p:nvSpPr>
        <p:spPr>
          <a:xfrm>
            <a:off x="3352800" y="2590800"/>
            <a:ext cx="611188" cy="709613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800" dirty="0">
                <a:latin typeface="Times New Roman" panose="02020603050405020304" pitchFamily="18" charset="0"/>
              </a:rPr>
              <a:t>如</a:t>
            </a:r>
          </a:p>
        </p:txBody>
      </p:sp>
      <p:sp>
        <p:nvSpPr>
          <p:cNvPr id="75807" name="Text Box 31"/>
          <p:cNvSpPr txBox="1"/>
          <p:nvPr/>
        </p:nvSpPr>
        <p:spPr>
          <a:xfrm>
            <a:off x="3810000" y="990600"/>
            <a:ext cx="205898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长江三角洲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75808" name="Text Box 32"/>
          <p:cNvSpPr txBox="1"/>
          <p:nvPr/>
        </p:nvSpPr>
        <p:spPr>
          <a:xfrm>
            <a:off x="3886200" y="1676400"/>
            <a:ext cx="17018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/>
            <a:r>
              <a:rPr lang="en-US" altLang="zh-CN" sz="2800" dirty="0">
                <a:latin typeface="Times New Roman" panose="02020603050405020304" pitchFamily="18" charset="0"/>
              </a:rPr>
              <a:t> </a:t>
            </a:r>
            <a:r>
              <a:rPr lang="zh-CN" altLang="en-US" sz="2800" dirty="0">
                <a:latin typeface="Times New Roman" panose="02020603050405020304" pitchFamily="18" charset="0"/>
              </a:rPr>
              <a:t>热带</a:t>
            </a:r>
          </a:p>
        </p:txBody>
      </p:sp>
      <p:sp>
        <p:nvSpPr>
          <p:cNvPr id="75809" name="Text Box 33"/>
          <p:cNvSpPr txBox="1"/>
          <p:nvPr/>
        </p:nvSpPr>
        <p:spPr>
          <a:xfrm>
            <a:off x="3962400" y="2514600"/>
            <a:ext cx="134461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工业区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75811" name="Text Box 35"/>
          <p:cNvSpPr txBox="1"/>
          <p:nvPr/>
        </p:nvSpPr>
        <p:spPr>
          <a:xfrm>
            <a:off x="4038600" y="3200400"/>
            <a:ext cx="161290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经济特区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75812" name="Text Box 36"/>
          <p:cNvSpPr txBox="1"/>
          <p:nvPr/>
        </p:nvSpPr>
        <p:spPr>
          <a:xfrm>
            <a:off x="4038600" y="4495800"/>
            <a:ext cx="31305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新疆维吾尔自治区 </a:t>
            </a:r>
          </a:p>
        </p:txBody>
      </p:sp>
      <p:sp>
        <p:nvSpPr>
          <p:cNvPr id="75813" name="Text Box 37"/>
          <p:cNvSpPr txBox="1"/>
          <p:nvPr/>
        </p:nvSpPr>
        <p:spPr>
          <a:xfrm>
            <a:off x="4114800" y="5257800"/>
            <a:ext cx="34877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2800" dirty="0">
                <a:latin typeface="Times New Roman" panose="02020603050405020304" pitchFamily="18" charset="0"/>
                <a:ea typeface="楷体_GB2312" pitchFamily="49" charset="-122"/>
              </a:rPr>
              <a:t>西双版纳傣族自治洲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58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58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5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5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5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5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5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5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9" grpId="0" animBg="1"/>
      <p:bldP spid="75790" grpId="0" animBg="1"/>
      <p:bldP spid="75791" grpId="0" animBg="1"/>
      <p:bldP spid="75807" grpId="0"/>
      <p:bldP spid="75808" grpId="0"/>
      <p:bldP spid="75809" grpId="0"/>
      <p:bldP spid="75811" grpId="0"/>
      <p:bldP spid="75812" grpId="0"/>
      <p:bldP spid="758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PLUGINVER]" val="1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1426</Words>
  <Application>Microsoft Office PowerPoint</Application>
  <PresentationFormat>全屏显示(4:3)</PresentationFormat>
  <Paragraphs>161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默认设计模板</vt:lpstr>
      <vt:lpstr>    第五章　    中国的地理差异     </vt:lpstr>
      <vt:lpstr>幻灯片 2</vt:lpstr>
      <vt:lpstr>云南西双版纳</vt:lpstr>
      <vt:lpstr>长江三角洲</vt:lpstr>
      <vt:lpstr>东南沿海地区</vt:lpstr>
      <vt:lpstr>学习目标</vt:lpstr>
      <vt:lpstr>自学指导</vt:lpstr>
      <vt:lpstr>幻灯片 8</vt:lpstr>
      <vt:lpstr>幻灯片 9</vt:lpstr>
      <vt:lpstr>幻灯片 10</vt:lpstr>
      <vt:lpstr>幻灯片 11</vt:lpstr>
      <vt:lpstr>　四大区域的划分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课堂反馈 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请把下列地区与相应的民居连接起来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第五章　中国的地理差异</dc:title>
  <dc:creator>yuner</dc:creator>
  <cp:lastModifiedBy>Administrator</cp:lastModifiedBy>
  <cp:revision>47</cp:revision>
  <dcterms:created xsi:type="dcterms:W3CDTF">2005-02-18T13:35:40Z</dcterms:created>
  <dcterms:modified xsi:type="dcterms:W3CDTF">2017-11-16T02:45:42Z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